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fusaosai.ccbr@gmail.com" TargetMode="External"/><Relationship Id="rId2" Type="http://schemas.openxmlformats.org/officeDocument/2006/relationships/hyperlink" Target="mailto:difusaoccbr@gmail.c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rgbClr val="002060"/>
                </a:solidFill>
              </a:rPr>
              <a:t>Coordenação</a:t>
            </a:r>
            <a:r>
              <a:rPr lang="en-US" b="1" dirty="0" smtClean="0">
                <a:solidFill>
                  <a:srgbClr val="002060"/>
                </a:solidFill>
              </a:rPr>
              <a:t> de </a:t>
            </a:r>
            <a:r>
              <a:rPr lang="en-US" b="1" dirty="0" err="1" smtClean="0">
                <a:solidFill>
                  <a:srgbClr val="002060"/>
                </a:solidFill>
              </a:rPr>
              <a:t>Difusão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5105400" cy="762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 smtClean="0">
                <a:solidFill>
                  <a:schemeClr val="tx2"/>
                </a:solidFill>
              </a:rPr>
              <a:t>Organização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Sathya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Sai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n-US" dirty="0" err="1" smtClean="0">
                <a:solidFill>
                  <a:schemeClr val="tx2"/>
                </a:solidFill>
              </a:rPr>
              <a:t>Conselho</a:t>
            </a:r>
            <a:r>
              <a:rPr lang="en-US" dirty="0" smtClean="0">
                <a:solidFill>
                  <a:schemeClr val="tx2"/>
                </a:solidFill>
              </a:rPr>
              <a:t> Central do </a:t>
            </a:r>
            <a:r>
              <a:rPr lang="en-US" dirty="0" err="1" smtClean="0">
                <a:solidFill>
                  <a:schemeClr val="tx2"/>
                </a:solidFill>
              </a:rPr>
              <a:t>Brasil</a:t>
            </a:r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4" name="Picture 3" descr="BluePinkLogoCS4 - PT-BR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28600"/>
            <a:ext cx="1779885" cy="1773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 principal função da Área de Difusão é </a:t>
            </a:r>
            <a:r>
              <a:rPr lang="pt-BR" sz="2000" b="1" dirty="0" smtClean="0"/>
              <a:t>levar a mensagem de Sathya Sai a todos</a:t>
            </a:r>
            <a:r>
              <a:rPr lang="pt-BR" sz="2000" dirty="0" smtClean="0"/>
              <a:t>, sem distinção. 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 melhor maneira de fazer essa difusão é a nossa própria forma de viver a vida. Swami, no início, dizia </a:t>
            </a:r>
            <a:r>
              <a:rPr lang="pt-BR" sz="2000" i="1" dirty="0" smtClean="0"/>
              <a:t>“Minha Vida é Minha Mensagem”</a:t>
            </a:r>
            <a:r>
              <a:rPr lang="pt-BR" sz="2000" dirty="0" smtClean="0"/>
              <a:t>, depois passou a dizer, referindo-se a Seus devotos: </a:t>
            </a:r>
            <a:r>
              <a:rPr lang="pt-BR" sz="2000" i="1" dirty="0" smtClean="0"/>
              <a:t>“Sua vida é Minha Mensagem”</a:t>
            </a:r>
            <a:r>
              <a:rPr lang="pt-BR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endParaRPr lang="pt-BR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pt-BR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ctr"/>
            <a:r>
              <a:rPr lang="pt-BR" sz="2000" i="1" dirty="0" smtClean="0"/>
              <a:t>"O Senhor do Mundo está engajado na </a:t>
            </a:r>
            <a:r>
              <a:rPr lang="pt-BR" sz="2000" b="1" i="1" dirty="0" smtClean="0"/>
              <a:t>difusão</a:t>
            </a:r>
            <a:r>
              <a:rPr lang="pt-BR" sz="2000" i="1" dirty="0" smtClean="0"/>
              <a:t> de ananda (bem-aventurança) neste mundo -  você também deve estar engajado nessa nobre tarefa de espalhar ananda ao redor." </a:t>
            </a:r>
          </a:p>
          <a:p>
            <a:pPr algn="ctr"/>
            <a:r>
              <a:rPr lang="pt-BR" sz="2000" dirty="0" smtClean="0"/>
              <a:t>Sathya Sai Baba (Pensamento para o dia 4/9/2012)</a:t>
            </a:r>
          </a:p>
        </p:txBody>
      </p:sp>
      <p:pic>
        <p:nvPicPr>
          <p:cNvPr id="5" name="Picture 4" descr="bab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3810000" cy="2914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8153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As coordenações de Difusão fazem o </a:t>
            </a:r>
            <a:r>
              <a:rPr lang="pt-BR" sz="2000" b="1" dirty="0" smtClean="0"/>
              <a:t>fluxo de informações </a:t>
            </a:r>
            <a:r>
              <a:rPr lang="pt-BR" sz="2000" dirty="0" smtClean="0"/>
              <a:t>chegar a todos os membros da Organização Sai e trabalham sempre em </a:t>
            </a:r>
            <a:r>
              <a:rPr lang="pt-BR" sz="2000" u="sng" dirty="0" smtClean="0"/>
              <a:t>parceria com a Presidência</a:t>
            </a:r>
            <a:r>
              <a:rPr lang="pt-BR" sz="2000" dirty="0" smtClean="0"/>
              <a:t>.</a:t>
            </a:r>
          </a:p>
          <a:p>
            <a:endParaRPr lang="en-US" sz="2000" dirty="0" smtClean="0"/>
          </a:p>
          <a:p>
            <a:r>
              <a:rPr lang="pt-BR" sz="2000" dirty="0" smtClean="0"/>
              <a:t>É importante solicitar, sempre que necessário, a orientação da Coordenação de Difusão da instância superior.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algn="just"/>
            <a:r>
              <a:rPr lang="en-US" sz="2000" dirty="0" err="1" smtClean="0"/>
              <a:t>Formas</a:t>
            </a:r>
            <a:r>
              <a:rPr lang="en-US" sz="2000" dirty="0" smtClean="0"/>
              <a:t> de </a:t>
            </a:r>
            <a:r>
              <a:rPr lang="en-US" sz="2000" dirty="0" err="1" smtClean="0"/>
              <a:t>atuação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 smtClean="0"/>
          </a:p>
          <a:p>
            <a:pPr algn="just">
              <a:buFont typeface="Arial" charset="0"/>
              <a:buChar char="•"/>
            </a:pPr>
            <a:r>
              <a:rPr lang="en-US" sz="2000" dirty="0" smtClean="0"/>
              <a:t> Site</a:t>
            </a:r>
          </a:p>
          <a:p>
            <a:pPr algn="just">
              <a:buFont typeface="Arial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Pensamento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</a:t>
            </a:r>
            <a:r>
              <a:rPr lang="en-US" sz="2000" dirty="0" err="1" smtClean="0"/>
              <a:t>Dia</a:t>
            </a:r>
            <a:endParaRPr lang="en-US" sz="2000" dirty="0" smtClean="0"/>
          </a:p>
          <a:p>
            <a:pPr algn="just">
              <a:buFont typeface="Arial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Páginas</a:t>
            </a:r>
            <a:r>
              <a:rPr lang="en-US" sz="2000" dirty="0" smtClean="0"/>
              <a:t> </a:t>
            </a:r>
            <a:r>
              <a:rPr lang="en-US" sz="2000" dirty="0" err="1" smtClean="0"/>
              <a:t>oficiais</a:t>
            </a:r>
            <a:r>
              <a:rPr lang="en-US" sz="2000" dirty="0" smtClean="0"/>
              <a:t> no </a:t>
            </a:r>
            <a:r>
              <a:rPr lang="en-US" sz="2000" dirty="0" err="1" smtClean="0"/>
              <a:t>Facebook</a:t>
            </a:r>
            <a:endParaRPr lang="en-US" sz="2000" dirty="0" smtClean="0"/>
          </a:p>
          <a:p>
            <a:pPr algn="just">
              <a:buFont typeface="Arial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Programação</a:t>
            </a:r>
            <a:r>
              <a:rPr lang="en-US" sz="2000" dirty="0" smtClean="0"/>
              <a:t> mensal dos </a:t>
            </a:r>
            <a:r>
              <a:rPr lang="en-US" sz="2000" dirty="0" err="1" smtClean="0"/>
              <a:t>Centros</a:t>
            </a:r>
            <a:r>
              <a:rPr lang="en-US" sz="2000" dirty="0" smtClean="0"/>
              <a:t> e </a:t>
            </a:r>
            <a:r>
              <a:rPr lang="en-US" sz="2000" dirty="0" err="1" smtClean="0"/>
              <a:t>Grupos</a:t>
            </a:r>
            <a:endParaRPr lang="en-US" sz="2000" dirty="0" smtClean="0"/>
          </a:p>
          <a:p>
            <a:pPr algn="just">
              <a:buFont typeface="Arial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Divulgação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eventos</a:t>
            </a:r>
            <a:r>
              <a:rPr lang="en-US" sz="2000" dirty="0" smtClean="0"/>
              <a:t> </a:t>
            </a:r>
            <a:r>
              <a:rPr lang="en-US" sz="2000" dirty="0" err="1" smtClean="0"/>
              <a:t>regionais</a:t>
            </a:r>
            <a:r>
              <a:rPr lang="en-US" sz="2000" dirty="0" smtClean="0"/>
              <a:t> e </a:t>
            </a:r>
            <a:r>
              <a:rPr lang="en-US" sz="2000" dirty="0" err="1" smtClean="0"/>
              <a:t>nacionais</a:t>
            </a:r>
            <a:endParaRPr lang="en-US" sz="2000" dirty="0" smtClean="0"/>
          </a:p>
          <a:p>
            <a:pPr algn="just">
              <a:buFont typeface="Arial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Correspondências</a:t>
            </a:r>
            <a:r>
              <a:rPr lang="en-US" sz="2000" dirty="0" smtClean="0"/>
              <a:t> </a:t>
            </a:r>
          </a:p>
          <a:p>
            <a:pPr algn="just">
              <a:buFont typeface="Arial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Vídeos</a:t>
            </a:r>
            <a:r>
              <a:rPr lang="en-US" sz="2000" dirty="0" smtClean="0"/>
              <a:t> (ex: a </a:t>
            </a:r>
            <a:r>
              <a:rPr lang="en-US" sz="2000" dirty="0" err="1" smtClean="0"/>
              <a:t>Mensagem</a:t>
            </a:r>
            <a:r>
              <a:rPr lang="en-US" sz="2000" dirty="0" smtClean="0"/>
              <a:t> do </a:t>
            </a:r>
            <a:r>
              <a:rPr lang="en-US" sz="2000" dirty="0" err="1" smtClean="0"/>
              <a:t>Senhor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92978"/>
            <a:ext cx="8686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Assim como o Conselho Central utiliza um modelo para as </a:t>
            </a:r>
            <a:r>
              <a:rPr lang="pt-BR" sz="2000" b="1" dirty="0" smtClean="0"/>
              <a:t>correspondências</a:t>
            </a:r>
            <a:r>
              <a:rPr lang="pt-BR" sz="2000" dirty="0" smtClean="0"/>
              <a:t> que são enviadas, os Comitês e as Coordenações Regionais podem utilizar o mesmo modelo, bastando alterar o nome do Comitê/Coordenação Regional e Área a qual o documento pertence.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Exemplo1: </a:t>
            </a:r>
            <a:r>
              <a:rPr lang="en-US" sz="2000" dirty="0" err="1" smtClean="0"/>
              <a:t>Cabeçalho</a:t>
            </a:r>
            <a:r>
              <a:rPr lang="en-US" sz="2000" dirty="0" smtClean="0"/>
              <a:t> do </a:t>
            </a:r>
            <a:r>
              <a:rPr lang="pt-BR" sz="2000" dirty="0" smtClean="0"/>
              <a:t>CONS.DEV.12.16 (Satsang musical)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ctr"/>
            <a:r>
              <a:rPr lang="pt-BR" sz="2800" b="1" i="1" kern="0" spc="90" dirty="0" smtClean="0">
                <a:latin typeface="Verdana"/>
                <a:ea typeface="Times New Roman"/>
                <a:cs typeface="Verdana"/>
              </a:rPr>
              <a:t>Organização  Sathya  </a:t>
            </a:r>
            <a:r>
              <a:rPr lang="pt-BR" sz="2800" b="1" i="1" kern="0" spc="90" dirty="0" smtClean="0">
                <a:latin typeface="Verdana"/>
                <a:ea typeface="Times New Roman"/>
                <a:cs typeface="Verdana"/>
              </a:rPr>
              <a:t>Sai do Brasil</a:t>
            </a:r>
            <a:endParaRPr lang="pt-BR" sz="2800" b="1" kern="0" dirty="0" smtClean="0">
              <a:ea typeface="Times New Roman"/>
              <a:cs typeface="Times New Roman"/>
            </a:endParaRPr>
          </a:p>
          <a:p>
            <a:pPr algn="r">
              <a:spcAft>
                <a:spcPts val="0"/>
              </a:spcAft>
            </a:pPr>
            <a:r>
              <a:rPr lang="pt-BR" sz="1600" b="1" spc="100" dirty="0" smtClean="0">
                <a:latin typeface="Verdana"/>
                <a:ea typeface="Times New Roman"/>
                <a:cs typeface="Verdana"/>
              </a:rPr>
              <a:t> CONSELHO CENTRAL DO BRASIL / </a:t>
            </a:r>
            <a:r>
              <a:rPr lang="pt-BR" sz="1600" b="1" i="1" u="sng" spc="100" dirty="0" smtClean="0">
                <a:latin typeface="Verdana"/>
                <a:ea typeface="Times New Roman"/>
                <a:cs typeface="Verdana"/>
              </a:rPr>
              <a:t>COORDENAÇÃO DE DEVOÇÃO</a:t>
            </a:r>
            <a:endParaRPr lang="pt-BR" sz="1600" b="1" dirty="0" smtClean="0"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t-BR" sz="1400" spc="80" dirty="0" smtClean="0">
                <a:latin typeface="Verdana"/>
                <a:ea typeface="Times New Roman"/>
                <a:cs typeface="Verdana"/>
              </a:rPr>
              <a:t>Rua Pereira Nunes, 310 - Vila Isabel - Rio de Janeiro/RJ - CEP:20511-120 </a:t>
            </a:r>
            <a:endParaRPr lang="pt-BR" sz="20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de-DE" sz="1400" b="1" spc="80" dirty="0" smtClean="0">
                <a:latin typeface="Verdana"/>
                <a:ea typeface="Times New Roman"/>
                <a:cs typeface="Verdana"/>
              </a:rPr>
              <a:t>www.sathyasai.org.br</a:t>
            </a:r>
            <a:r>
              <a:rPr lang="de-DE" sz="1400" spc="80" dirty="0" smtClean="0">
                <a:latin typeface="Verdana"/>
                <a:ea typeface="Times New Roman"/>
                <a:cs typeface="Verdana"/>
              </a:rPr>
              <a:t>  -  Tel: (21) 2288-9508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CONS.DEV.12.16   		    	                                                             21 de agosto de 2016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Aos Coordenadores de Devoção dos Comitês e Coordenadores Regionais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C/c: Presidentes de Comitês, Conselho Central Executivo, Presidentes Fundação Sai e Instituto Sai de Educação,</a:t>
            </a:r>
            <a:r>
              <a:rPr lang="pt-BR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Coordenador Central da Região 23 e Chairman Zona 2B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BluePinkLogoCS4 - PT-BR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0"/>
            <a:ext cx="1017885" cy="101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76845"/>
            <a:ext cx="8686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Exemplo2: </a:t>
            </a:r>
            <a:r>
              <a:rPr lang="en-US" sz="2000" dirty="0" err="1" smtClean="0"/>
              <a:t>Cabeçalho</a:t>
            </a:r>
            <a:r>
              <a:rPr lang="en-US" sz="2000" dirty="0" smtClean="0"/>
              <a:t> do </a:t>
            </a:r>
            <a:r>
              <a:rPr lang="pt-BR" sz="2000" dirty="0" smtClean="0"/>
              <a:t>COM.SEII.PRE.01.16 (Pós Conferência)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ctr"/>
            <a:r>
              <a:rPr lang="pt-BR" sz="2800" b="1" i="1" kern="0" spc="90" dirty="0" smtClean="0">
                <a:latin typeface="Verdana"/>
                <a:ea typeface="Times New Roman"/>
                <a:cs typeface="Verdana"/>
              </a:rPr>
              <a:t>Organização </a:t>
            </a:r>
            <a:r>
              <a:rPr lang="pt-BR" sz="2800" b="1" i="1" kern="0" spc="90" dirty="0" smtClean="0">
                <a:latin typeface="Verdana"/>
                <a:ea typeface="Times New Roman"/>
                <a:cs typeface="Verdana"/>
              </a:rPr>
              <a:t>Sathya Sai do Brasil</a:t>
            </a:r>
            <a:endParaRPr lang="pt-BR" sz="2800" b="1" kern="0" dirty="0" smtClean="0"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t-BR" sz="1600" b="1" spc="100" dirty="0" smtClean="0">
                <a:latin typeface="Verdana"/>
                <a:ea typeface="Times New Roman"/>
                <a:cs typeface="Verdana"/>
              </a:rPr>
              <a:t> COMITÊ SUDESTE II/ </a:t>
            </a:r>
            <a:r>
              <a:rPr lang="pt-BR" sz="1600" b="1" i="1" spc="100" dirty="0" smtClean="0">
                <a:latin typeface="Verdana"/>
                <a:ea typeface="Times New Roman"/>
                <a:cs typeface="Verdana"/>
              </a:rPr>
              <a:t>PRESIDÊNCIA</a:t>
            </a:r>
            <a:endParaRPr lang="pt-BR" sz="1600" b="1" dirty="0" smtClean="0"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de-DE" sz="1400" b="1" spc="80" dirty="0" smtClean="0">
                <a:latin typeface="Verdana"/>
                <a:ea typeface="Times New Roman"/>
                <a:cs typeface="Verdana"/>
              </a:rPr>
              <a:t>www.sathyasai.org.br</a:t>
            </a:r>
            <a:endParaRPr lang="de-DE" sz="1400" spc="80" dirty="0" smtClean="0">
              <a:latin typeface="Verdana"/>
              <a:ea typeface="Times New Roman"/>
              <a:cs typeface="Verdana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t-BR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COM.SEII.PRE.01.16  	                                                                                      15 de janeiro de 2016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Aos 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Presidentes e Vice-Presidentes de Centros e Responsáveis por Grupos</a:t>
            </a:r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C/c: 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Coordenadores do Comitê, Coordenadores de Difusão dos Centros, Coordenador de Difusão do Conselho Central do Brasil e Presidência do Conselho Central do Brasil</a:t>
            </a:r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O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Comitê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Regional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utiliza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seu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papel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carta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quando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mandar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correspondência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específica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região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não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quando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apenas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repassa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correspondência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Conselho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Se a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correspondência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de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das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áreas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incluir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cópia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Coordenador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respectiva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Área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Conselho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Central.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BluePinkLogoCS4 - PT-BR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1017885" cy="101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9889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 coordenador de Difusão deverá utilizar um</a:t>
            </a:r>
            <a:r>
              <a:rPr lang="pt-BR" sz="2000" b="1" dirty="0" smtClean="0"/>
              <a:t> email </a:t>
            </a:r>
            <a:r>
              <a:rPr lang="pt-BR" sz="2000" dirty="0" smtClean="0"/>
              <a:t>destinado a essa função e </a:t>
            </a:r>
            <a:r>
              <a:rPr lang="pt-BR" sz="2000" u="sng" dirty="0" smtClean="0"/>
              <a:t>não utilizar o seu email pessoal</a:t>
            </a:r>
            <a:r>
              <a:rPr lang="pt-BR" sz="2000" dirty="0" smtClean="0"/>
              <a:t>. A ideia é que esse email passe de uma gestão para outra.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Emails Dif </a:t>
            </a:r>
            <a:r>
              <a:rPr lang="en-US" sz="2000" dirty="0" err="1" smtClean="0"/>
              <a:t>Conselho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difusaoccbr@gmail.com</a:t>
            </a:r>
            <a:r>
              <a:rPr lang="en-US" sz="2000" dirty="0" smtClean="0"/>
              <a:t> / </a:t>
            </a:r>
            <a:r>
              <a:rPr lang="en-US" sz="2000" dirty="0" smtClean="0">
                <a:hlinkClick r:id="rId3"/>
              </a:rPr>
              <a:t>difusaosai.ccbr@gmail.com</a:t>
            </a:r>
            <a:endParaRPr lang="en-US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Utilizar sempre a opção de </a:t>
            </a:r>
            <a:r>
              <a:rPr lang="pt-BR" sz="2000" b="1" dirty="0" smtClean="0"/>
              <a:t>cópia oculta </a:t>
            </a:r>
            <a:r>
              <a:rPr lang="pt-BR" sz="2000" dirty="0" smtClean="0"/>
              <a:t>e não utilizar esse email para conteúdos que não sejam da Organização Sai.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Enviar sempre uma cópia dos emails para a Difusão da instância superior.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Manter sua lista de contatos atualizada.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Receber e distribuir as correspondências tão prontamente quanto possível.</a:t>
            </a:r>
          </a:p>
          <a:p>
            <a:pPr algn="just"/>
            <a:r>
              <a:rPr lang="pt-BR" sz="2000" dirty="0" smtClean="0"/>
              <a:t>Lembrando que toda comunicação deve ser previamente analisada pela Presidência.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Verificar se o fluxo de informação está chegando a todos os devotos.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9889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Om </a:t>
            </a:r>
            <a:r>
              <a:rPr lang="en-US" sz="3200" b="1" dirty="0" err="1" smtClean="0"/>
              <a:t>Sai</a:t>
            </a:r>
            <a:r>
              <a:rPr lang="en-US" sz="3200" b="1" dirty="0" smtClean="0"/>
              <a:t> Ram</a:t>
            </a:r>
            <a:endParaRPr lang="pt-BR" sz="3200" b="1" dirty="0" smtClean="0"/>
          </a:p>
        </p:txBody>
      </p:sp>
      <p:pic>
        <p:nvPicPr>
          <p:cNvPr id="3" name="Picture 2" descr="Rama Sapthaha Yagnam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6039" y="1524000"/>
            <a:ext cx="6027761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325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Coordenação de Difusão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Coordenação de Difusão</dc:title>
  <dc:creator>Fernanda Medeiros</dc:creator>
  <cp:lastModifiedBy>Nanda</cp:lastModifiedBy>
  <cp:revision>30</cp:revision>
  <dcterms:created xsi:type="dcterms:W3CDTF">2006-08-16T00:00:00Z</dcterms:created>
  <dcterms:modified xsi:type="dcterms:W3CDTF">2016-09-03T18:06:20Z</dcterms:modified>
</cp:coreProperties>
</file>