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268" r:id="rId3"/>
    <p:sldId id="289" r:id="rId4"/>
    <p:sldId id="316" r:id="rId5"/>
    <p:sldId id="318" r:id="rId6"/>
    <p:sldId id="320" r:id="rId7"/>
    <p:sldId id="322" r:id="rId8"/>
    <p:sldId id="314" r:id="rId9"/>
    <p:sldId id="304" r:id="rId10"/>
    <p:sldId id="335" r:id="rId11"/>
    <p:sldId id="336" r:id="rId12"/>
    <p:sldId id="337" r:id="rId13"/>
    <p:sldId id="338" r:id="rId14"/>
    <p:sldId id="333" r:id="rId1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807"/>
    <a:srgbClr val="803D06"/>
    <a:srgbClr val="FFFF66"/>
    <a:srgbClr val="E2D4F0"/>
    <a:srgbClr val="D7C4EA"/>
    <a:srgbClr val="E6DAF2"/>
    <a:srgbClr val="E6DD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933" autoAdjust="0"/>
    <p:restoredTop sz="94660"/>
  </p:normalViewPr>
  <p:slideViewPr>
    <p:cSldViewPr>
      <p:cViewPr>
        <p:scale>
          <a:sx n="90" d="100"/>
          <a:sy n="90" d="100"/>
        </p:scale>
        <p:origin x="-54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50C9B8-54C2-4C04-85A4-DBC03ECB81E8}" type="datetimeFigureOut">
              <a:rPr lang="pt-BR" smtClean="0"/>
              <a:pPr/>
              <a:t>08/02/2018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8566E5-1F90-4DF8-AD25-2D7A3EE2391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1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66E5-1F90-4DF8-AD25-2D7A3EE2391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4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3E5-2C4A-4BA0-924A-1E74DC3C5224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271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F719-46A5-4BE7-9F3A-BFF8D00BB999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739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DC6B-76D5-49DF-8DE0-CE26A61C1FDF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12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50F-2A33-47B2-9C2A-956198C514B6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768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0D4D-FC66-4D17-B1DA-6696AE4298AB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168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CA8-2A10-4721-87FA-F8EAF22EE609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48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288-73C0-44BA-95F9-CFA45D6DD533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688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6DC8-F123-49A6-A4B5-839AB4578EC1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481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B829-FFF2-48C5-8BF5-0B0884F6302B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26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AE75-D01E-46CF-B106-A651570B93A6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280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6E91-4B67-4B55-AF00-4B8145872D41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38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DD2-6020-4E2B-9715-2F1FF42AAEFD}" type="datetime1">
              <a:rPr lang="pt-BR" smtClean="0"/>
              <a:pPr/>
              <a:t>08/02/2018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6FD9-434F-4274-ACB8-34484C04A7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43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81673" y="188640"/>
            <a:ext cx="4738599" cy="6447734"/>
            <a:chOff x="2281673" y="188640"/>
            <a:chExt cx="4738599" cy="6447734"/>
          </a:xfrm>
        </p:grpSpPr>
        <p:pic>
          <p:nvPicPr>
            <p:cNvPr id="5123" name="Picture 3" descr="C:\000_ACSL\Swami\I Jornada EES 2017\Referêrencias\Cartaz I JE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673" y="188640"/>
              <a:ext cx="4738599" cy="64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5004048" y="2852936"/>
              <a:ext cx="1706488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92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528" y="-27384"/>
            <a:ext cx="8279904" cy="4216539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endParaRPr lang="pt-BR" sz="2800" i="1" u="sng" dirty="0" smtClean="0">
              <a:solidFill>
                <a:schemeClr val="bg1"/>
              </a:solidFill>
            </a:endParaRPr>
          </a:p>
          <a:p>
            <a:endParaRPr lang="pt-BR" sz="2800" i="1" u="sng" dirty="0" smtClean="0">
              <a:solidFill>
                <a:schemeClr val="bg1"/>
              </a:solidFill>
            </a:endParaRPr>
          </a:p>
          <a:p>
            <a:endParaRPr lang="pt-BR" sz="2800" i="1" u="sng" dirty="0">
              <a:solidFill>
                <a:schemeClr val="bg1"/>
              </a:solidFill>
            </a:endParaRPr>
          </a:p>
          <a:p>
            <a:pPr algn="ctr"/>
            <a:r>
              <a:rPr lang="pt-BR" sz="3200" i="1" u="sng" dirty="0" smtClean="0">
                <a:solidFill>
                  <a:schemeClr val="bg1"/>
                </a:solidFill>
              </a:rPr>
              <a:t>PALESTRA...</a:t>
            </a:r>
          </a:p>
          <a:p>
            <a:r>
              <a:rPr lang="pt-BR" sz="3200" i="1" dirty="0" smtClean="0">
                <a:solidFill>
                  <a:schemeClr val="bg1"/>
                </a:solidFill>
              </a:rPr>
              <a:t>                                                (Jorge Lopez)</a:t>
            </a: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endParaRPr lang="pt-BR" sz="2800" u="sng" dirty="0">
              <a:solidFill>
                <a:schemeClr val="bg1"/>
              </a:soli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AMOR, UNIDADE E SERVIÇO</a:t>
            </a:r>
            <a:endParaRPr lang="pt-BR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Mp3: Oração de serviço (Edson aquino)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Apresentação: Amor, Unidade e Serviço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8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273" y="730721"/>
            <a:ext cx="43719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6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528" y="-27384"/>
            <a:ext cx="8279904" cy="3785652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endParaRPr lang="pt-BR" sz="2800" i="1" u="sng" dirty="0" smtClean="0">
              <a:solidFill>
                <a:schemeClr val="bg1"/>
              </a:solidFill>
            </a:endParaRPr>
          </a:p>
          <a:p>
            <a:endParaRPr lang="pt-BR" sz="2800" i="1" u="sng" dirty="0">
              <a:solidFill>
                <a:schemeClr val="bg1"/>
              </a:solidFill>
            </a:endParaRPr>
          </a:p>
          <a:p>
            <a:pPr algn="ctr"/>
            <a:r>
              <a:rPr lang="pt-BR" sz="3200" i="1" u="sng" dirty="0" smtClean="0">
                <a:solidFill>
                  <a:schemeClr val="bg1"/>
                </a:solidFill>
              </a:rPr>
              <a:t>ESQUETE TEATRAL...</a:t>
            </a:r>
          </a:p>
          <a:p>
            <a:r>
              <a:rPr lang="pt-BR" sz="3200" i="1" dirty="0" smtClean="0">
                <a:solidFill>
                  <a:schemeClr val="bg1"/>
                </a:solidFill>
              </a:rPr>
              <a:t>                                            (Região Nordeste I)</a:t>
            </a: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endParaRPr lang="pt-BR" sz="2800" u="sng" dirty="0">
              <a:solidFill>
                <a:schemeClr val="bg1"/>
              </a:soli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HARMONIA DAS CORES</a:t>
            </a:r>
            <a:endParaRPr lang="pt-BR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3576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Apresentação: Harmonia das Cores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528" y="-27384"/>
            <a:ext cx="8855968" cy="3785652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endParaRPr lang="pt-BR" sz="2800" i="1" u="sng" dirty="0" smtClean="0">
              <a:solidFill>
                <a:schemeClr val="bg1"/>
              </a:solidFill>
            </a:endParaRPr>
          </a:p>
          <a:p>
            <a:endParaRPr lang="pt-BR" sz="2800" i="1" u="sng" dirty="0">
              <a:solidFill>
                <a:schemeClr val="bg1"/>
              </a:solidFill>
            </a:endParaRPr>
          </a:p>
          <a:p>
            <a:pPr algn="ctr"/>
            <a:r>
              <a:rPr lang="pt-BR" sz="3200" i="1" u="sng" dirty="0" smtClean="0">
                <a:solidFill>
                  <a:schemeClr val="bg1"/>
                </a:solidFill>
              </a:rPr>
              <a:t>CANTO GRUPAL...</a:t>
            </a:r>
          </a:p>
          <a:p>
            <a:r>
              <a:rPr lang="pt-BR" sz="3200" i="1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endParaRPr lang="pt-BR" sz="3200" u="sng" dirty="0" smtClean="0">
              <a:solidFill>
                <a:schemeClr val="bg1"/>
              </a:solidFill>
            </a:endParaRPr>
          </a:p>
          <a:p>
            <a:pPr lvl="4"/>
            <a:endParaRPr lang="pt-BR" sz="2800" u="sng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VALORES HUMANOS NA LINGUAGEM DO CORAÇÃO</a:t>
            </a:r>
            <a:endParaRPr lang="pt-BR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21481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Vídeo: Valores Humanos na Linguagem do Coração – Somos Todos Uma Só Família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19" y="1206461"/>
            <a:ext cx="7981329" cy="43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5653697"/>
            <a:ext cx="4337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Script MT Bold" pitchFamily="66" charset="0"/>
              </a:rPr>
              <a:t>Jay Sai </a:t>
            </a:r>
            <a:r>
              <a:rPr lang="pt-BR" sz="6000" b="1" dirty="0" err="1" smtClean="0">
                <a:solidFill>
                  <a:schemeClr val="bg1"/>
                </a:solidFill>
                <a:latin typeface="Script MT Bold" pitchFamily="66" charset="0"/>
              </a:rPr>
              <a:t>Ram</a:t>
            </a:r>
            <a:endParaRPr lang="pt-BR" sz="6000" b="1" dirty="0">
              <a:solidFill>
                <a:schemeClr val="bg1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25" y="188640"/>
            <a:ext cx="8101831" cy="64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4970" y="4581128"/>
            <a:ext cx="83134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Dedicado aos Divinos Pés de Lótus de</a:t>
            </a:r>
          </a:p>
          <a:p>
            <a:pPr algn="ctr"/>
            <a:endParaRPr lang="pt-BR" sz="4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  <a:p>
            <a:pPr algn="ctr"/>
            <a:r>
              <a:rPr lang="pt-BR" sz="4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Bhagavan</a:t>
            </a:r>
            <a:r>
              <a:rPr lang="pt-BR" sz="4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Sri </a:t>
            </a:r>
            <a:r>
              <a:rPr lang="pt-BR" sz="4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Sathya</a:t>
            </a:r>
            <a:r>
              <a:rPr lang="pt-BR" sz="4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Sai Baba</a:t>
            </a:r>
            <a:endParaRPr lang="pt-BR" sz="4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03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02866" y="620688"/>
            <a:ext cx="734154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900" b="1" i="1" u="sng" dirty="0" smtClean="0">
                <a:solidFill>
                  <a:schemeClr val="bg1"/>
                </a:solidFill>
              </a:rPr>
              <a:t>EES e Serviço</a:t>
            </a:r>
          </a:p>
          <a:p>
            <a:pPr algn="ctr"/>
            <a:endParaRPr lang="pt-BR" sz="3900" b="1" i="1" u="sng" dirty="0" smtClean="0">
              <a:solidFill>
                <a:schemeClr val="bg1"/>
              </a:solidFill>
            </a:endParaRPr>
          </a:p>
          <a:p>
            <a:pPr algn="ctr"/>
            <a:endParaRPr lang="pt-BR" sz="3900" b="1" i="1" u="sng" dirty="0">
              <a:solidFill>
                <a:schemeClr val="bg1"/>
              </a:solidFill>
            </a:endParaRPr>
          </a:p>
          <a:p>
            <a:pPr algn="ctr"/>
            <a:endParaRPr lang="pt-BR" sz="3900" b="1" i="1" u="sng" dirty="0">
              <a:solidFill>
                <a:schemeClr val="bg1"/>
              </a:solidFill>
            </a:endParaRPr>
          </a:p>
          <a:p>
            <a:pPr algn="ctr"/>
            <a:r>
              <a:rPr lang="pt-BR" sz="3900" b="1" i="1" dirty="0" smtClean="0">
                <a:solidFill>
                  <a:schemeClr val="bg1"/>
                </a:solidFill>
              </a:rPr>
              <a:t>Harmonização...</a:t>
            </a:r>
          </a:p>
          <a:p>
            <a:pPr algn="ctr"/>
            <a:endParaRPr lang="pt-BR" sz="3900" b="1" i="1" u="sng" dirty="0">
              <a:solidFill>
                <a:schemeClr val="bg1"/>
              </a:solidFill>
            </a:endParaRPr>
          </a:p>
          <a:p>
            <a:pPr algn="ctr"/>
            <a:endParaRPr lang="pt-BR" sz="3900" b="1" i="1" u="sng" dirty="0" smtClean="0">
              <a:solidFill>
                <a:schemeClr val="bg1"/>
              </a:solidFill>
            </a:endParaRPr>
          </a:p>
          <a:p>
            <a:pPr algn="ctr"/>
            <a:endParaRPr lang="pt-BR" sz="3900" b="1" i="1" u="sng" dirty="0">
              <a:solidFill>
                <a:schemeClr val="bg1"/>
              </a:solidFill>
            </a:endParaRPr>
          </a:p>
          <a:p>
            <a:pPr algn="ctr"/>
            <a:r>
              <a:rPr lang="pt-BR" sz="3900" i="1" dirty="0" smtClean="0">
                <a:solidFill>
                  <a:schemeClr val="bg1"/>
                </a:solidFill>
              </a:rPr>
              <a:t>(Liliane Cavalcante)</a:t>
            </a:r>
          </a:p>
          <a:p>
            <a:pPr algn="ctr"/>
            <a:endParaRPr lang="pt-BR" sz="3000" b="1" i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35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004048" y="260648"/>
            <a:ext cx="4032448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b="1" i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1600" b="1" i="1" u="sng" dirty="0" smtClean="0">
                <a:solidFill>
                  <a:schemeClr val="bg1"/>
                </a:solidFill>
              </a:rPr>
              <a:t>Apresentação do Manual de EES</a:t>
            </a:r>
          </a:p>
          <a:p>
            <a:pPr algn="just"/>
            <a:r>
              <a:rPr lang="pt-BR" sz="1600" i="1" dirty="0" smtClean="0">
                <a:solidFill>
                  <a:schemeClr val="bg1"/>
                </a:solidFill>
              </a:rPr>
              <a:t>                                            (Olívia Santos Pereira)</a:t>
            </a:r>
          </a:p>
          <a:p>
            <a:pPr algn="just"/>
            <a:endParaRPr lang="pt-BR" sz="1600" i="1" dirty="0">
              <a:solidFill>
                <a:schemeClr val="bg1"/>
              </a:solidFill>
            </a:endParaRPr>
          </a:p>
          <a:p>
            <a:pPr algn="just"/>
            <a:endParaRPr lang="pt-BR" sz="1600" i="1" dirty="0" smtClean="0">
              <a:solidFill>
                <a:schemeClr val="bg1"/>
              </a:solidFill>
            </a:endParaRPr>
          </a:p>
          <a:p>
            <a:pPr algn="just"/>
            <a:endParaRPr lang="pt-BR" sz="1600" i="1" dirty="0">
              <a:solidFill>
                <a:schemeClr val="bg1"/>
              </a:solidFill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</a:rPr>
              <a:t>“</a:t>
            </a:r>
            <a:r>
              <a:rPr lang="pt-BR" sz="1600" i="1" dirty="0">
                <a:solidFill>
                  <a:schemeClr val="bg1"/>
                </a:solidFill>
              </a:rPr>
              <a:t>Agradecemos ao nosso amado Mestre </a:t>
            </a:r>
            <a:r>
              <a:rPr lang="pt-BR" sz="1600" i="1" dirty="0" err="1">
                <a:solidFill>
                  <a:schemeClr val="bg1"/>
                </a:solidFill>
              </a:rPr>
              <a:t>Sathya</a:t>
            </a:r>
            <a:r>
              <a:rPr lang="pt-BR" sz="1600" i="1" dirty="0">
                <a:solidFill>
                  <a:schemeClr val="bg1"/>
                </a:solidFill>
              </a:rPr>
              <a:t> Sai Baba pelo instrumento de transformação da Educação que nos deixou</a:t>
            </a:r>
            <a:r>
              <a:rPr lang="pt-BR" sz="1600" b="1" i="1" dirty="0">
                <a:solidFill>
                  <a:schemeClr val="bg1"/>
                </a:solidFill>
              </a:rPr>
              <a:t>. </a:t>
            </a:r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endParaRPr lang="pt-BR" sz="1600" b="1" i="1" u="sng" dirty="0">
              <a:solidFill>
                <a:schemeClr val="bg1"/>
              </a:solidFill>
            </a:endParaRPr>
          </a:p>
          <a:p>
            <a:pPr algn="just"/>
            <a:r>
              <a:rPr lang="pt-BR" sz="1600" b="1" i="1" u="sng" dirty="0" err="1" smtClean="0">
                <a:solidFill>
                  <a:schemeClr val="bg1"/>
                </a:solidFill>
              </a:rPr>
              <a:t>Sathya</a:t>
            </a:r>
            <a:r>
              <a:rPr lang="pt-BR" sz="1600" b="1" i="1" u="sng" dirty="0" smtClean="0">
                <a:solidFill>
                  <a:schemeClr val="bg1"/>
                </a:solidFill>
              </a:rPr>
              <a:t> </a:t>
            </a:r>
            <a:r>
              <a:rPr lang="pt-BR" sz="1600" b="1" i="1" u="sng" dirty="0">
                <a:solidFill>
                  <a:schemeClr val="bg1"/>
                </a:solidFill>
              </a:rPr>
              <a:t>Sai Baba diz que a Educação Espiritual Sai (EES) é a base do grande movimento para restaurar a retidão no mundo</a:t>
            </a:r>
            <a:r>
              <a:rPr lang="pt-BR" sz="1600" b="1" i="1" dirty="0">
                <a:solidFill>
                  <a:schemeClr val="bg1"/>
                </a:solidFill>
              </a:rPr>
              <a:t>. </a:t>
            </a:r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endParaRPr lang="pt-BR" sz="1600" b="1" i="1" dirty="0">
              <a:solidFill>
                <a:schemeClr val="bg1"/>
              </a:solidFill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</a:rPr>
              <a:t>É </a:t>
            </a:r>
            <a:r>
              <a:rPr lang="pt-BR" sz="1600" i="1" dirty="0">
                <a:solidFill>
                  <a:schemeClr val="bg1"/>
                </a:solidFill>
              </a:rPr>
              <a:t>através do Programa </a:t>
            </a:r>
            <a:r>
              <a:rPr lang="pt-BR" sz="1600" i="1" dirty="0" err="1">
                <a:solidFill>
                  <a:schemeClr val="bg1"/>
                </a:solidFill>
              </a:rPr>
              <a:t>Educare</a:t>
            </a:r>
            <a:r>
              <a:rPr lang="pt-BR" sz="1600" i="1" dirty="0">
                <a:solidFill>
                  <a:schemeClr val="bg1"/>
                </a:solidFill>
              </a:rPr>
              <a:t> que iremos difundir esse legado de Amor. O </a:t>
            </a:r>
            <a:r>
              <a:rPr lang="pt-BR" sz="1600" i="1" dirty="0" err="1">
                <a:solidFill>
                  <a:schemeClr val="bg1"/>
                </a:solidFill>
              </a:rPr>
              <a:t>Educare</a:t>
            </a:r>
            <a:r>
              <a:rPr lang="pt-BR" sz="1600" i="1" dirty="0">
                <a:solidFill>
                  <a:schemeClr val="bg1"/>
                </a:solidFill>
              </a:rPr>
              <a:t> tem como objetivo transformar os corações, dando-nos a base para o nosso grande propósito que é alcançar o Divino. </a:t>
            </a:r>
            <a:r>
              <a:rPr lang="pt-BR" sz="1600" i="1" dirty="0" err="1">
                <a:solidFill>
                  <a:schemeClr val="bg1"/>
                </a:solidFill>
              </a:rPr>
              <a:t>Educare</a:t>
            </a:r>
            <a:r>
              <a:rPr lang="pt-BR" sz="1600" i="1" dirty="0">
                <a:solidFill>
                  <a:schemeClr val="bg1"/>
                </a:solidFill>
              </a:rPr>
              <a:t> deriva do latim que significa revelar o que está dentro, os valores humanos.”</a:t>
            </a:r>
          </a:p>
          <a:p>
            <a:endParaRPr lang="pt-BR" sz="1500" b="1" i="1" dirty="0">
              <a:solidFill>
                <a:schemeClr val="bg1"/>
              </a:solidFill>
            </a:endParaRPr>
          </a:p>
          <a:p>
            <a:endParaRPr lang="pt-BR" sz="1600" b="1" i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45815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4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0528" y="-27384"/>
            <a:ext cx="8279904" cy="523220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pt-BR" sz="2800" u="sng" dirty="0" smtClean="0">
                <a:solidFill>
                  <a:schemeClr val="bg1"/>
                </a:solidFill>
              </a:rPr>
              <a:t>Manual de EES:</a:t>
            </a:r>
            <a:endParaRPr lang="pt-BR" sz="2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548680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</a:rPr>
              <a:t>Sai Baba diz que: “A verdadeira educação é aquela que estimula os sentimentos puros, traz riqueza aos corações, paz na mente e felicidade na vida”. </a:t>
            </a:r>
            <a:r>
              <a:rPr lang="pt-BR" sz="1600" b="1" u="sng" dirty="0">
                <a:solidFill>
                  <a:schemeClr val="bg1"/>
                </a:solidFill>
              </a:rPr>
              <a:t>A Educação Espiritual Sai deve ser aplicada para os devotos de todas as idades (crianças e adultos).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 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“Nós, os professores de </a:t>
            </a:r>
            <a:r>
              <a:rPr lang="pt-BR" sz="1600" dirty="0" err="1">
                <a:solidFill>
                  <a:schemeClr val="bg1"/>
                </a:solidFill>
              </a:rPr>
              <a:t>Sathya</a:t>
            </a:r>
            <a:r>
              <a:rPr lang="pt-BR" sz="1600" dirty="0">
                <a:solidFill>
                  <a:schemeClr val="bg1"/>
                </a:solidFill>
              </a:rPr>
              <a:t> Sai </a:t>
            </a:r>
            <a:r>
              <a:rPr lang="pt-BR" sz="1600" dirty="0" err="1">
                <a:solidFill>
                  <a:schemeClr val="bg1"/>
                </a:solidFill>
              </a:rPr>
              <a:t>Bal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Vikas</a:t>
            </a:r>
            <a:r>
              <a:rPr lang="pt-BR" sz="1600" dirty="0">
                <a:solidFill>
                  <a:schemeClr val="bg1"/>
                </a:solidFill>
              </a:rPr>
              <a:t> (EES), prometemos a </a:t>
            </a:r>
            <a:r>
              <a:rPr lang="pt-BR" sz="1600" dirty="0" err="1">
                <a:solidFill>
                  <a:schemeClr val="bg1"/>
                </a:solidFill>
              </a:rPr>
              <a:t>Swami</a:t>
            </a:r>
            <a:r>
              <a:rPr lang="pt-BR" sz="1600" dirty="0">
                <a:solidFill>
                  <a:schemeClr val="bg1"/>
                </a:solidFill>
              </a:rPr>
              <a:t> que estamos decididos a difundir e </a:t>
            </a:r>
            <a:r>
              <a:rPr lang="pt-BR" sz="1600" b="1" u="sng" dirty="0">
                <a:solidFill>
                  <a:schemeClr val="bg1"/>
                </a:solidFill>
              </a:rPr>
              <a:t>espalhar o </a:t>
            </a:r>
            <a:r>
              <a:rPr lang="pt-BR" sz="1600" b="1" u="sng" dirty="0" err="1">
                <a:solidFill>
                  <a:schemeClr val="bg1"/>
                </a:solidFill>
              </a:rPr>
              <a:t>Educare</a:t>
            </a:r>
            <a:r>
              <a:rPr lang="pt-BR" sz="1600" b="1" u="sng" dirty="0">
                <a:solidFill>
                  <a:schemeClr val="bg1"/>
                </a:solidFill>
              </a:rPr>
              <a:t> para o mundo inteiro, ensinando e guiando as crianças, os pais e a sociedade</a:t>
            </a:r>
            <a:r>
              <a:rPr lang="pt-BR" sz="1600" dirty="0">
                <a:solidFill>
                  <a:schemeClr val="bg1"/>
                </a:solidFill>
              </a:rPr>
              <a:t>, com amor e harmonia entre cabeça, coração e mãos. Guiados pelo discernimento fundamental, nos transformaremos em um exemplo perfeito, um instrumento para difundir a mensagem de </a:t>
            </a:r>
            <a:r>
              <a:rPr lang="pt-BR" sz="1600" dirty="0" err="1">
                <a:solidFill>
                  <a:schemeClr val="bg1"/>
                </a:solidFill>
              </a:rPr>
              <a:t>Swami</a:t>
            </a:r>
            <a:r>
              <a:rPr lang="pt-BR" sz="1600" dirty="0">
                <a:solidFill>
                  <a:schemeClr val="bg1"/>
                </a:solidFill>
              </a:rPr>
              <a:t> de </a:t>
            </a:r>
            <a:r>
              <a:rPr lang="pt-BR" sz="1600" dirty="0" err="1">
                <a:solidFill>
                  <a:schemeClr val="bg1"/>
                </a:solidFill>
              </a:rPr>
              <a:t>Educare</a:t>
            </a:r>
            <a:r>
              <a:rPr lang="pt-BR" sz="1600" dirty="0">
                <a:solidFill>
                  <a:schemeClr val="bg1"/>
                </a:solidFill>
              </a:rPr>
              <a:t>, com total devoção, dever e disciplina</a:t>
            </a:r>
            <a:r>
              <a:rPr lang="pt-BR" sz="1600" dirty="0" smtClean="0">
                <a:solidFill>
                  <a:schemeClr val="bg1"/>
                </a:solidFill>
              </a:rPr>
              <a:t>.”</a:t>
            </a:r>
            <a:endParaRPr lang="pt-BR" sz="1600" dirty="0">
              <a:solidFill>
                <a:schemeClr val="bg1"/>
              </a:solidFill>
            </a:endParaRP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(Professores </a:t>
            </a:r>
            <a:r>
              <a:rPr lang="pt-BR" sz="1600" dirty="0" err="1">
                <a:solidFill>
                  <a:schemeClr val="bg1"/>
                </a:solidFill>
              </a:rPr>
              <a:t>Bal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Vikas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/>
            <a:r>
              <a:rPr lang="pt-BR" sz="1600" dirty="0" smtClean="0">
                <a:solidFill>
                  <a:schemeClr val="bg1"/>
                </a:solidFill>
              </a:rPr>
              <a:t>Convenção </a:t>
            </a:r>
            <a:r>
              <a:rPr lang="pt-BR" sz="1600" dirty="0">
                <a:solidFill>
                  <a:schemeClr val="bg1"/>
                </a:solidFill>
              </a:rPr>
              <a:t>Internacional de Sri </a:t>
            </a:r>
            <a:r>
              <a:rPr lang="pt-BR" sz="1600" dirty="0" err="1">
                <a:solidFill>
                  <a:schemeClr val="bg1"/>
                </a:solidFill>
              </a:rPr>
              <a:t>Sathya</a:t>
            </a:r>
            <a:r>
              <a:rPr lang="pt-BR" sz="1600" dirty="0">
                <a:solidFill>
                  <a:schemeClr val="bg1"/>
                </a:solidFill>
              </a:rPr>
              <a:t> Sai </a:t>
            </a:r>
            <a:r>
              <a:rPr lang="pt-BR" sz="1600" dirty="0" err="1" smtClean="0">
                <a:solidFill>
                  <a:schemeClr val="bg1"/>
                </a:solidFill>
              </a:rPr>
              <a:t>Educare</a:t>
            </a:r>
            <a:endParaRPr lang="pt-BR" sz="1600" dirty="0" smtClean="0">
              <a:solidFill>
                <a:schemeClr val="bg1"/>
              </a:solidFill>
            </a:endParaRPr>
          </a:p>
          <a:p>
            <a:pPr algn="r"/>
            <a:r>
              <a:rPr lang="pt-BR" sz="1600" dirty="0" err="1" smtClean="0">
                <a:solidFill>
                  <a:schemeClr val="bg1"/>
                </a:solidFill>
              </a:rPr>
              <a:t>Prashanti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Nilayam</a:t>
            </a:r>
            <a:r>
              <a:rPr lang="pt-BR" sz="1600" dirty="0" smtClean="0">
                <a:solidFill>
                  <a:schemeClr val="bg1"/>
                </a:solidFill>
              </a:rPr>
              <a:t>, 2 </a:t>
            </a:r>
            <a:r>
              <a:rPr lang="pt-BR" sz="1600" dirty="0">
                <a:solidFill>
                  <a:schemeClr val="bg1"/>
                </a:solidFill>
              </a:rPr>
              <a:t>a </a:t>
            </a:r>
            <a:r>
              <a:rPr lang="pt-BR" sz="1600" dirty="0" smtClean="0">
                <a:solidFill>
                  <a:schemeClr val="bg1"/>
                </a:solidFill>
              </a:rPr>
              <a:t>4/julho/2001)</a:t>
            </a:r>
          </a:p>
          <a:p>
            <a:pPr algn="r"/>
            <a:endParaRPr lang="pt-BR" sz="1600" dirty="0" smtClean="0">
              <a:solidFill>
                <a:schemeClr val="bg1"/>
              </a:solidFill>
            </a:endParaRPr>
          </a:p>
          <a:p>
            <a:pPr algn="r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“</a:t>
            </a:r>
            <a:r>
              <a:rPr lang="pt-BR" sz="1600" dirty="0" smtClean="0">
                <a:solidFill>
                  <a:schemeClr val="bg1"/>
                </a:solidFill>
              </a:rPr>
              <a:t>Suas </a:t>
            </a:r>
            <a:r>
              <a:rPr lang="pt-BR" sz="1600" dirty="0">
                <a:solidFill>
                  <a:schemeClr val="bg1"/>
                </a:solidFill>
              </a:rPr>
              <a:t>aulas foram denominadas de </a:t>
            </a:r>
            <a:r>
              <a:rPr lang="pt-BR" sz="1600" u="sng" dirty="0" err="1">
                <a:solidFill>
                  <a:schemeClr val="bg1"/>
                </a:solidFill>
              </a:rPr>
              <a:t>Balvikas</a:t>
            </a:r>
            <a:r>
              <a:rPr lang="pt-BR" sz="1600" dirty="0">
                <a:solidFill>
                  <a:schemeClr val="bg1"/>
                </a:solidFill>
              </a:rPr>
              <a:t>, o que significa o florescer ou o desabrochar da flor. A flor nos agrada por sua fragrância e frescor. Cada criança é uma flor no Jardim de Sai</a:t>
            </a:r>
            <a:r>
              <a:rPr lang="pt-BR" sz="1600" dirty="0" smtClean="0">
                <a:solidFill>
                  <a:schemeClr val="bg1"/>
                </a:solidFill>
              </a:rPr>
              <a:t>...” </a:t>
            </a:r>
          </a:p>
          <a:p>
            <a:pPr algn="r"/>
            <a:endParaRPr lang="pt-BR" sz="1600" dirty="0" smtClean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“</a:t>
            </a:r>
            <a:r>
              <a:rPr lang="pt-BR" sz="1600" dirty="0" smtClean="0">
                <a:solidFill>
                  <a:schemeClr val="bg1"/>
                </a:solidFill>
              </a:rPr>
              <a:t>Tudo </a:t>
            </a:r>
            <a:r>
              <a:rPr lang="pt-BR" sz="1600" dirty="0">
                <a:solidFill>
                  <a:schemeClr val="bg1"/>
                </a:solidFill>
              </a:rPr>
              <a:t>relativo a </a:t>
            </a:r>
            <a:r>
              <a:rPr lang="pt-BR" sz="1600" dirty="0" err="1">
                <a:solidFill>
                  <a:schemeClr val="bg1"/>
                </a:solidFill>
              </a:rPr>
              <a:t>Educare</a:t>
            </a:r>
            <a:r>
              <a:rPr lang="pt-BR" sz="1600" dirty="0">
                <a:solidFill>
                  <a:schemeClr val="bg1"/>
                </a:solidFill>
              </a:rPr>
              <a:t> se encontra dentro do coração (</a:t>
            </a:r>
            <a:r>
              <a:rPr lang="pt-BR" sz="1600" dirty="0" err="1">
                <a:solidFill>
                  <a:schemeClr val="bg1"/>
                </a:solidFill>
              </a:rPr>
              <a:t>hrudaya</a:t>
            </a:r>
            <a:r>
              <a:rPr lang="pt-BR" sz="1600" dirty="0">
                <a:solidFill>
                  <a:schemeClr val="bg1"/>
                </a:solidFill>
              </a:rPr>
              <a:t>). Portanto, Educação é para a cabeça, enquanto </a:t>
            </a:r>
            <a:r>
              <a:rPr lang="pt-BR" sz="1600" dirty="0" err="1">
                <a:solidFill>
                  <a:schemeClr val="bg1"/>
                </a:solidFill>
              </a:rPr>
              <a:t>Educare</a:t>
            </a:r>
            <a:r>
              <a:rPr lang="pt-BR" sz="1600" dirty="0">
                <a:solidFill>
                  <a:schemeClr val="bg1"/>
                </a:solidFill>
              </a:rPr>
              <a:t> é para o coração</a:t>
            </a:r>
            <a:r>
              <a:rPr lang="pt-BR" sz="1600" dirty="0" smtClean="0">
                <a:solidFill>
                  <a:schemeClr val="bg1"/>
                </a:solidFill>
              </a:rPr>
              <a:t>.”</a:t>
            </a:r>
            <a:endParaRPr lang="pt-BR" sz="1600" dirty="0">
              <a:solidFill>
                <a:schemeClr val="bg1"/>
              </a:solidFill>
            </a:endParaRPr>
          </a:p>
          <a:p>
            <a:pPr algn="r"/>
            <a:endParaRPr lang="pt-BR" sz="1600" dirty="0" smtClean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“Conduzam a jornada da sua vida com a ajuda dos </a:t>
            </a:r>
            <a:r>
              <a:rPr lang="pt-BR" sz="1600" u="sng" dirty="0">
                <a:solidFill>
                  <a:schemeClr val="bg1"/>
                </a:solidFill>
              </a:rPr>
              <a:t>Valores Humanos</a:t>
            </a:r>
            <a:r>
              <a:rPr lang="pt-BR" sz="1600" dirty="0">
                <a:solidFill>
                  <a:schemeClr val="bg1"/>
                </a:solidFill>
              </a:rPr>
              <a:t>. Permitam que sua vida diária seja preenchida por </a:t>
            </a:r>
            <a:r>
              <a:rPr lang="pt-BR" sz="1600" u="sng" dirty="0">
                <a:solidFill>
                  <a:schemeClr val="bg1"/>
                </a:solidFill>
              </a:rPr>
              <a:t>Verdade, Retidão, Paz, Amor e Não-Violência</a:t>
            </a:r>
            <a:r>
              <a:rPr lang="pt-BR" sz="1600" dirty="0">
                <a:solidFill>
                  <a:schemeClr val="bg1"/>
                </a:solidFill>
              </a:rPr>
              <a:t>”.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                                                                                                                   </a:t>
            </a:r>
            <a:r>
              <a:rPr lang="pt-BR" sz="1600" dirty="0" err="1">
                <a:solidFill>
                  <a:schemeClr val="bg1"/>
                </a:solidFill>
              </a:rPr>
              <a:t>Sathya</a:t>
            </a:r>
            <a:r>
              <a:rPr lang="pt-BR" sz="1600" dirty="0">
                <a:solidFill>
                  <a:schemeClr val="bg1"/>
                </a:solidFill>
              </a:rPr>
              <a:t> Sai </a:t>
            </a:r>
            <a:r>
              <a:rPr lang="pt-BR" sz="1600" dirty="0" smtClean="0">
                <a:solidFill>
                  <a:schemeClr val="bg1"/>
                </a:solidFill>
              </a:rPr>
              <a:t>Baba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6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0528" y="-27384"/>
            <a:ext cx="8279904" cy="523220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pt-BR" sz="2800" u="sng" dirty="0" smtClean="0">
                <a:solidFill>
                  <a:schemeClr val="bg1"/>
                </a:solidFill>
              </a:rPr>
              <a:t>Minutos de reflexão sobre EES:</a:t>
            </a:r>
            <a:endParaRPr lang="pt-BR" sz="2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54868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“Através </a:t>
            </a:r>
            <a:r>
              <a:rPr lang="pt-BR" sz="2400" dirty="0">
                <a:solidFill>
                  <a:schemeClr val="bg1"/>
                </a:solidFill>
              </a:rPr>
              <a:t>da prática espiritual </a:t>
            </a:r>
            <a:r>
              <a:rPr lang="pt-BR" sz="2400" i="1" dirty="0" smtClean="0">
                <a:solidFill>
                  <a:schemeClr val="bg1"/>
                </a:solidFill>
              </a:rPr>
              <a:t>(</a:t>
            </a:r>
            <a:r>
              <a:rPr lang="pt-BR" sz="2400" i="1" dirty="0" err="1" smtClean="0">
                <a:solidFill>
                  <a:schemeClr val="bg1"/>
                </a:solidFill>
              </a:rPr>
              <a:t>Sadhana</a:t>
            </a:r>
            <a:r>
              <a:rPr lang="pt-BR" sz="2400" i="1" dirty="0" smtClean="0">
                <a:solidFill>
                  <a:schemeClr val="bg1"/>
                </a:solidFill>
              </a:rPr>
              <a:t>) </a:t>
            </a:r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ser humano pode atrair a Graça de Deus para si</a:t>
            </a:r>
            <a:r>
              <a:rPr lang="pt-BR" sz="2400" dirty="0" smtClean="0">
                <a:solidFill>
                  <a:schemeClr val="bg1"/>
                </a:solidFill>
              </a:rPr>
              <a:t>.” O SERVIÇO pode ser considerado como uma  prática do Caminho Espiritual?</a:t>
            </a:r>
            <a:endParaRPr lang="pt-BR" sz="2400" i="1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EES também pode ser </a:t>
            </a:r>
            <a:r>
              <a:rPr lang="pt-BR" sz="2400" dirty="0" smtClean="0">
                <a:solidFill>
                  <a:schemeClr val="bg1"/>
                </a:solidFill>
              </a:rPr>
              <a:t>utilizada como um guia para o aspirante </a:t>
            </a:r>
            <a:r>
              <a:rPr lang="pt-BR" sz="2400" dirty="0">
                <a:solidFill>
                  <a:schemeClr val="bg1"/>
                </a:solidFill>
              </a:rPr>
              <a:t>a Devoto de Sai?</a:t>
            </a: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1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719886" y="247283"/>
            <a:ext cx="431661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u="sng" dirty="0">
                <a:solidFill>
                  <a:schemeClr val="bg1"/>
                </a:solidFill>
              </a:rPr>
              <a:t>Apresentação </a:t>
            </a:r>
            <a:r>
              <a:rPr lang="pt-BR" sz="1600" b="1" i="1" u="sng" dirty="0" smtClean="0">
                <a:solidFill>
                  <a:schemeClr val="bg1"/>
                </a:solidFill>
              </a:rPr>
              <a:t>da Apostila 1ª JEES N/NE</a:t>
            </a:r>
            <a:endParaRPr lang="pt-BR" sz="1600" b="1" i="1" u="sng" dirty="0">
              <a:solidFill>
                <a:schemeClr val="bg1"/>
              </a:solidFill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</a:rPr>
              <a:t>                                                  </a:t>
            </a:r>
            <a:r>
              <a:rPr lang="pt-BR" sz="1600" i="1" dirty="0" smtClean="0">
                <a:solidFill>
                  <a:schemeClr val="bg1"/>
                </a:solidFill>
              </a:rPr>
              <a:t>(</a:t>
            </a:r>
            <a:r>
              <a:rPr lang="pt-BR" sz="1600" i="1" dirty="0">
                <a:solidFill>
                  <a:schemeClr val="bg1"/>
                </a:solidFill>
              </a:rPr>
              <a:t>Olívia </a:t>
            </a:r>
            <a:r>
              <a:rPr lang="pt-BR" sz="1600" i="1" dirty="0" smtClean="0">
                <a:solidFill>
                  <a:schemeClr val="bg1"/>
                </a:solidFill>
              </a:rPr>
              <a:t>Santos Pereira</a:t>
            </a:r>
            <a:r>
              <a:rPr lang="pt-BR" sz="1600" i="1" dirty="0">
                <a:solidFill>
                  <a:schemeClr val="bg1"/>
                </a:solidFill>
              </a:rPr>
              <a:t>)</a:t>
            </a:r>
          </a:p>
          <a:p>
            <a:endParaRPr lang="pt-BR" sz="1600" i="1" dirty="0" smtClean="0">
              <a:solidFill>
                <a:schemeClr val="bg1"/>
              </a:solidFill>
            </a:endParaRPr>
          </a:p>
          <a:p>
            <a:r>
              <a:rPr lang="pt-BR" sz="1600" i="1" dirty="0" smtClean="0">
                <a:solidFill>
                  <a:schemeClr val="bg1"/>
                </a:solidFill>
              </a:rPr>
              <a:t>Afortunados </a:t>
            </a:r>
            <a:r>
              <a:rPr lang="pt-BR" sz="1600" i="1" dirty="0">
                <a:solidFill>
                  <a:schemeClr val="bg1"/>
                </a:solidFill>
              </a:rPr>
              <a:t>filhos de Sai</a:t>
            </a:r>
            <a:r>
              <a:rPr lang="pt-BR" sz="1600" i="1" dirty="0" smtClean="0">
                <a:solidFill>
                  <a:schemeClr val="bg1"/>
                </a:solidFill>
              </a:rPr>
              <a:t>!</a:t>
            </a:r>
          </a:p>
          <a:p>
            <a:endParaRPr lang="pt-BR" sz="1600" i="1" dirty="0">
              <a:solidFill>
                <a:schemeClr val="bg1"/>
              </a:solidFill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</a:rPr>
              <a:t>Apresentamos este singelo compêndio que contém quatro Divinos Discursos de </a:t>
            </a:r>
            <a:r>
              <a:rPr lang="pt-BR" sz="1600" i="1" dirty="0" err="1">
                <a:solidFill>
                  <a:schemeClr val="bg1"/>
                </a:solidFill>
              </a:rPr>
              <a:t>Bhagavan</a:t>
            </a:r>
            <a:r>
              <a:rPr lang="pt-BR" sz="1600" i="1" dirty="0">
                <a:solidFill>
                  <a:schemeClr val="bg1"/>
                </a:solidFill>
              </a:rPr>
              <a:t> Sri </a:t>
            </a:r>
            <a:r>
              <a:rPr lang="pt-BR" sz="1600" i="1" dirty="0" err="1">
                <a:solidFill>
                  <a:schemeClr val="bg1"/>
                </a:solidFill>
              </a:rPr>
              <a:t>Sathya</a:t>
            </a:r>
            <a:r>
              <a:rPr lang="pt-BR" sz="1600" i="1" dirty="0">
                <a:solidFill>
                  <a:schemeClr val="bg1"/>
                </a:solidFill>
              </a:rPr>
              <a:t> Sai Baba, durante o período de 1958 a 2000. Trata-se de uma compilação de seletos discursos por ocasião de Seu 43º Aniversário; da celebração do Festival de </a:t>
            </a:r>
            <a:r>
              <a:rPr lang="pt-BR" sz="1600" i="1" dirty="0" err="1">
                <a:solidFill>
                  <a:schemeClr val="bg1"/>
                </a:solidFill>
              </a:rPr>
              <a:t>Krishna</a:t>
            </a:r>
            <a:r>
              <a:rPr lang="pt-BR" sz="1600" i="1" dirty="0">
                <a:solidFill>
                  <a:schemeClr val="bg1"/>
                </a:solidFill>
              </a:rPr>
              <a:t> </a:t>
            </a:r>
            <a:r>
              <a:rPr lang="pt-BR" sz="1600" i="1" dirty="0" err="1">
                <a:solidFill>
                  <a:schemeClr val="bg1"/>
                </a:solidFill>
              </a:rPr>
              <a:t>Janmashtami</a:t>
            </a:r>
            <a:r>
              <a:rPr lang="pt-BR" sz="1600" i="1" dirty="0">
                <a:solidFill>
                  <a:schemeClr val="bg1"/>
                </a:solidFill>
              </a:rPr>
              <a:t> e de algumas de Suas viagens e conversas dirigidas aos estudantes sobre Educação. </a:t>
            </a:r>
            <a:endParaRPr lang="pt-BR" sz="1600" i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r>
              <a:rPr lang="pt-BR" sz="1600" b="1" i="1" dirty="0" smtClean="0">
                <a:solidFill>
                  <a:schemeClr val="bg1"/>
                </a:solidFill>
              </a:rPr>
              <a:t>Cada </a:t>
            </a:r>
            <a:r>
              <a:rPr lang="pt-BR" sz="1600" b="1" i="1" dirty="0">
                <a:solidFill>
                  <a:schemeClr val="bg1"/>
                </a:solidFill>
              </a:rPr>
              <a:t>um deles deve servir como uma bússola para a espiritualidade inata rumo à nossa autolibertação. </a:t>
            </a:r>
            <a:r>
              <a:rPr lang="pt-BR" sz="1600" b="1" i="1" u="sng" dirty="0">
                <a:solidFill>
                  <a:schemeClr val="bg1"/>
                </a:solidFill>
              </a:rPr>
              <a:t>Nesse processo, necessitamos estar em unidade, nos aprofundando nas reflexões e práticas</a:t>
            </a:r>
            <a:r>
              <a:rPr lang="pt-BR" sz="1600" b="1" i="1" dirty="0">
                <a:solidFill>
                  <a:schemeClr val="bg1"/>
                </a:solidFill>
              </a:rPr>
              <a:t>, personificando a Mensagem do Nosso Senhor e Mestre </a:t>
            </a:r>
            <a:r>
              <a:rPr lang="pt-BR" sz="1600" b="1" i="1" dirty="0" err="1">
                <a:solidFill>
                  <a:schemeClr val="bg1"/>
                </a:solidFill>
              </a:rPr>
              <a:t>Sathya</a:t>
            </a:r>
            <a:r>
              <a:rPr lang="pt-BR" sz="1600" b="1" i="1" dirty="0">
                <a:solidFill>
                  <a:schemeClr val="bg1"/>
                </a:solidFill>
              </a:rPr>
              <a:t> Sai.</a:t>
            </a:r>
          </a:p>
          <a:p>
            <a:pPr algn="just"/>
            <a:endParaRPr lang="pt-BR" sz="1600" b="1" i="1" dirty="0" smtClean="0">
              <a:solidFill>
                <a:schemeClr val="bg1"/>
              </a:solidFill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</a:rPr>
              <a:t>Sejamos </a:t>
            </a:r>
            <a:r>
              <a:rPr lang="pt-BR" sz="1600" i="1" dirty="0">
                <a:solidFill>
                  <a:schemeClr val="bg1"/>
                </a:solidFill>
              </a:rPr>
              <a:t>felizes neste despertar de consciência</a:t>
            </a:r>
            <a:r>
              <a:rPr lang="pt-BR" sz="1600" i="1" dirty="0" smtClean="0">
                <a:solidFill>
                  <a:schemeClr val="bg1"/>
                </a:solidFill>
              </a:rPr>
              <a:t>!</a:t>
            </a:r>
          </a:p>
          <a:p>
            <a:endParaRPr lang="pt-BR" sz="1600" b="1" i="1" dirty="0" smtClean="0">
              <a:solidFill>
                <a:schemeClr val="bg1"/>
              </a:solidFill>
            </a:endParaRPr>
          </a:p>
          <a:p>
            <a:endParaRPr lang="pt-BR" sz="1600" b="1" i="1" dirty="0">
              <a:solidFill>
                <a:schemeClr val="bg1"/>
              </a:solidFill>
            </a:endParaRPr>
          </a:p>
          <a:p>
            <a:r>
              <a:rPr lang="pt-BR" sz="1600" b="1" i="1" dirty="0">
                <a:solidFill>
                  <a:schemeClr val="bg1"/>
                </a:solidFill>
              </a:rPr>
              <a:t>Conselho Central do Brasil</a:t>
            </a:r>
          </a:p>
          <a:p>
            <a:r>
              <a:rPr lang="pt-BR" sz="1600" b="1" i="1" dirty="0">
                <a:solidFill>
                  <a:schemeClr val="bg1"/>
                </a:solidFill>
              </a:rPr>
              <a:t>Coordenação de Educação Espiritual </a:t>
            </a:r>
            <a:r>
              <a:rPr lang="pt-BR" sz="1600" b="1" i="1" dirty="0" smtClean="0">
                <a:solidFill>
                  <a:schemeClr val="bg1"/>
                </a:solidFill>
              </a:rPr>
              <a:t>Sai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044"/>
            <a:ext cx="43243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35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528" y="-27384"/>
            <a:ext cx="8279904" cy="6632585"/>
          </a:xfrm>
          <a:prstGeom prst="rect">
            <a:avLst/>
          </a:prstGeom>
          <a:noFill/>
          <a:ln w="0" cmpd="sng">
            <a:noFill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endParaRPr lang="pt-BR" sz="2800" i="1" u="sng" dirty="0" smtClean="0">
              <a:solidFill>
                <a:schemeClr val="bg1"/>
              </a:solidFill>
            </a:endParaRPr>
          </a:p>
          <a:p>
            <a:endParaRPr lang="pt-BR" sz="3200" i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3200" i="1" u="sng" dirty="0" smtClean="0">
                <a:solidFill>
                  <a:schemeClr val="bg1"/>
                </a:solidFill>
              </a:rPr>
              <a:t>DINÂMICA DE GRUPO...</a:t>
            </a:r>
          </a:p>
          <a:p>
            <a:r>
              <a:rPr lang="pt-BR" sz="2800" i="1" dirty="0">
                <a:solidFill>
                  <a:schemeClr val="bg1"/>
                </a:solidFill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</a:rPr>
              <a:t>                                                       (Região </a:t>
            </a:r>
            <a:r>
              <a:rPr lang="pt-BR" sz="2800" i="1" dirty="0">
                <a:solidFill>
                  <a:schemeClr val="bg1"/>
                </a:solidFill>
              </a:rPr>
              <a:t>Nordeste I</a:t>
            </a:r>
            <a:r>
              <a:rPr lang="pt-BR" sz="2800" i="1" dirty="0" smtClean="0">
                <a:solidFill>
                  <a:schemeClr val="bg1"/>
                </a:solidFill>
              </a:rPr>
              <a:t>)</a:t>
            </a:r>
            <a:endParaRPr lang="pt-BR" sz="2800" u="sng" dirty="0" smtClean="0">
              <a:solidFill>
                <a:schemeClr val="bg1"/>
              </a:solidFill>
            </a:endParaRPr>
          </a:p>
          <a:p>
            <a:endParaRPr lang="pt-BR" sz="2800" u="sng" dirty="0" smtClean="0">
              <a:solidFill>
                <a:schemeClr val="bg1"/>
              </a:solidFill>
            </a:endParaRPr>
          </a:p>
          <a:p>
            <a:endParaRPr lang="pt-BR" sz="2800" u="sng" dirty="0" smtClean="0">
              <a:solidFill>
                <a:schemeClr val="bg1"/>
              </a:solidFill>
            </a:endParaRPr>
          </a:p>
          <a:p>
            <a:endParaRPr lang="pt-BR" sz="2800" u="sng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AS </a:t>
            </a:r>
            <a:r>
              <a:rPr lang="pt-BR" sz="2800" dirty="0">
                <a:solidFill>
                  <a:schemeClr val="bg1"/>
                </a:solidFill>
              </a:rPr>
              <a:t>FLORES QUE NUNCA </a:t>
            </a:r>
            <a:r>
              <a:rPr lang="pt-BR" sz="2800" dirty="0" smtClean="0">
                <a:solidFill>
                  <a:schemeClr val="bg1"/>
                </a:solidFill>
              </a:rPr>
              <a:t>MURCHAM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UNAM A ESPIRITUALIDADE COM A </a:t>
            </a:r>
            <a:r>
              <a:rPr lang="pt-BR" sz="2800" dirty="0" smtClean="0">
                <a:solidFill>
                  <a:schemeClr val="bg1"/>
                </a:solidFill>
              </a:rPr>
              <a:t>EDUCAÇÃO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EXAMINEM, EXPERIMENTEM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671638"/>
            <a:ext cx="43243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FD9-434F-4274-ACB8-34484C04A76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1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487</Words>
  <Application>Microsoft Office PowerPoint</Application>
  <PresentationFormat>On-screen Show (4:3)</PresentationFormat>
  <Paragraphs>132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</dc:creator>
  <cp:lastModifiedBy>Fernanda Medeiros</cp:lastModifiedBy>
  <cp:revision>214</cp:revision>
  <cp:lastPrinted>2017-10-18T02:01:12Z</cp:lastPrinted>
  <dcterms:created xsi:type="dcterms:W3CDTF">2016-08-27T17:33:05Z</dcterms:created>
  <dcterms:modified xsi:type="dcterms:W3CDTF">2018-02-08T17:20:21Z</dcterms:modified>
</cp:coreProperties>
</file>