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5" r:id="rId13"/>
    <p:sldId id="27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3588" cy="6858000"/>
  <p:notesSz cx="7559675" cy="106918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17" autoAdjust="0"/>
  </p:normalViewPr>
  <p:slideViewPr>
    <p:cSldViewPr>
      <p:cViewPr>
        <p:scale>
          <a:sx n="60" d="100"/>
          <a:sy n="60" d="100"/>
        </p:scale>
        <p:origin x="-106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AR" sz="2000" spc="-1">
                <a:latin typeface="Arial"/>
              </a:rPr>
              <a:t>Pulse para editar el formato de las notas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AR" sz="1400" spc="-1">
                <a:latin typeface="Times New Roman"/>
              </a:rPr>
              <a:t>&lt;encabezamiento&gt;</a:t>
            </a:r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s-AR" sz="1400" spc="-1">
                <a:latin typeface="Times New Roman"/>
              </a:rPr>
              <a:t>&lt;fecha/hora&gt;</a:t>
            </a:r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s-AR" sz="1400" spc="-1">
                <a:latin typeface="Times New Roman"/>
              </a:rPr>
              <a:t>&lt;pie de página&gt;</a:t>
            </a:r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801453E-AA87-44A9-9D37-B560CD26132B}" type="slidenum">
              <a:rPr lang="es-AR" sz="1400" spc="-1">
                <a:latin typeface="Times New Roman"/>
              </a:rPr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28748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3F60E25-37C9-42CA-ABDA-77DD528C0BF5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3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0D998A4-7B5A-4FC7-86FA-67A29D0FE28A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13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5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5CE0A13-2AF3-4D2D-A257-8368ECD9CC67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14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7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98889A1-92FC-430F-93BE-61873A3F0CE6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15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9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3AC7D1C-4D3A-4AD1-B8CF-1E9F4FF16620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16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1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69712C0-6157-43D5-8793-81205F23F948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17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3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CB652A0-F033-4EE0-9719-3C5678C0229A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18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5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A5FE4E7-9833-430C-A452-3448D107C3F8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19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7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7F04909-07AB-4656-B696-01C78663986A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20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7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74660F6-AFBD-4DDC-BE07-814D99D9E7EF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9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904C791-2182-4469-BA97-25A68E07BEAC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1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E671C82-ABC0-415D-95F9-E21E9EB7ED92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3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BCA844E-2842-4A52-B247-57408043ECEB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5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F67382E-3D2D-495A-BF64-4453DF33535E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50A678D-C347-458D-AA64-6E2AF52E38AC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8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9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4292D34-F700-466B-B37F-1B6FE3A4B2BB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9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1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861006A-50B3-457C-8D59-008E0B182686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11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34 Imagen"/>
          <p:cNvPicPr/>
          <p:nvPr/>
        </p:nvPicPr>
        <p:blipFill>
          <a:blip r:embed="rId2" cstate="print"/>
          <a:stretch/>
        </p:blipFill>
        <p:spPr>
          <a:xfrm>
            <a:off x="36036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35 Imagen"/>
          <p:cNvPicPr/>
          <p:nvPr/>
        </p:nvPicPr>
        <p:blipFill>
          <a:blip r:embed="rId2" cstate="print"/>
          <a:stretch/>
        </p:blipFill>
        <p:spPr>
          <a:xfrm>
            <a:off x="36036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1" name="70 Imagen"/>
          <p:cNvPicPr/>
          <p:nvPr/>
        </p:nvPicPr>
        <p:blipFill>
          <a:blip r:embed="rId2" cstate="print"/>
          <a:stretch/>
        </p:blipFill>
        <p:spPr>
          <a:xfrm>
            <a:off x="36036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71 Imagen"/>
          <p:cNvPicPr/>
          <p:nvPr/>
        </p:nvPicPr>
        <p:blipFill>
          <a:blip r:embed="rId2" cstate="print"/>
          <a:stretch/>
        </p:blipFill>
        <p:spPr>
          <a:xfrm>
            <a:off x="36036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43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43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9F9DC-6BD5-4F06-B713-4D10E1898137}" type="datetimeFigureOut">
              <a:rPr lang="es-AR" smtClean="0"/>
              <a:pPr/>
              <a:t>21/6/2017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2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9188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3AC5C-D8ED-4875-AA0D-4B7D181F7A6E}" type="slidenum">
              <a:rPr lang="es-AR" smtClean="0"/>
              <a:pPr/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AR" sz="1400" spc="-1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AR" sz="1400" spc="-1">
                <a:latin typeface="Arial"/>
              </a:rPr>
              <a:t>Pulse para editar el formato de esquema del texto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s-AR" sz="1400" spc="-1">
                <a:latin typeface="Arial"/>
              </a:rPr>
              <a:t>Segundo nivel del esquema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AR" sz="1400" spc="-1">
                <a:latin typeface="Arial"/>
              </a:rPr>
              <a:t>Tercer nivel del esquema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s-AR" sz="1400" spc="-1">
                <a:latin typeface="Arial"/>
              </a:rPr>
              <a:t>Cuarto nivel del esquema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AR" sz="2000" spc="-1">
                <a:latin typeface="Arial"/>
              </a:rPr>
              <a:t>Quinto nivel del esquema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AR" sz="2000" spc="-1">
                <a:latin typeface="Arial"/>
              </a:rPr>
              <a:t>Sexto nivel del esquema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AR" sz="2000" spc="-1">
                <a:latin typeface="Arial"/>
              </a:rPr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474920" y="2507400"/>
            <a:ext cx="9142200" cy="238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AR" sz="3000" b="1" strike="noStrike" spc="-1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endParaRPr/>
          </a:p>
          <a:p>
            <a:pPr algn="ctr">
              <a:lnSpc>
                <a:spcPct val="100000"/>
              </a:lnSpc>
            </a:pPr>
            <a:r>
              <a:rPr lang="es-AR" sz="3000" b="1" strike="noStrike" spc="-1" err="1" smtClean="0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Organização</a:t>
            </a:r>
            <a:r>
              <a:rPr lang="es-AR" sz="3000" b="1" strike="noStrike" spc="-1" smtClean="0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000" b="1" spc="-1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Sathya </a:t>
            </a:r>
            <a:r>
              <a:rPr lang="es-AR" sz="3000" b="1" spc="-1" err="1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3000" b="1" spc="-1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Internacional </a:t>
            </a:r>
            <a:endParaRPr/>
          </a:p>
          <a:p>
            <a:pPr algn="ctr">
              <a:lnSpc>
                <a:spcPct val="100000"/>
              </a:lnSpc>
            </a:pPr>
            <a:r>
              <a:rPr lang="es-AR" sz="3800" b="1" strike="noStrike" spc="-1" err="1" smtClean="0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COMITÊ</a:t>
            </a:r>
            <a:r>
              <a:rPr lang="es-AR" sz="3800" b="1" strike="noStrike" spc="-1" smtClean="0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800" b="1" strike="noStrike" spc="-1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</a:t>
            </a:r>
            <a:r>
              <a:rPr lang="es-AR" sz="3800" b="1" strike="noStrike" spc="-1" err="1" smtClean="0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EXPANSÃO</a:t>
            </a:r>
            <a:r>
              <a:rPr lang="es-AR" sz="3800" b="1" strike="noStrike" spc="-1" smtClean="0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800" b="1" strike="noStrike" spc="-1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PÚBLICA 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1625040" y="4709520"/>
            <a:ext cx="9142200" cy="11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AR" sz="2800" b="1" i="1" strike="noStrike" spc="-1" smtClean="0">
                <a:solidFill>
                  <a:srgbClr val="EA9999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“</a:t>
            </a:r>
            <a:r>
              <a:rPr lang="es-AR" sz="2800" b="1" i="1" strike="noStrike" spc="-1" err="1" smtClean="0">
                <a:solidFill>
                  <a:srgbClr val="EA9999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Vão</a:t>
            </a:r>
            <a:r>
              <a:rPr lang="es-AR" sz="2800" b="1" i="1" strike="noStrike" spc="-1" smtClean="0">
                <a:solidFill>
                  <a:srgbClr val="EA9999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 a todos os cantos do mundo e </a:t>
            </a:r>
            <a:r>
              <a:rPr lang="es-AR" sz="2800" b="1" i="1" strike="noStrike" spc="-1" err="1" smtClean="0">
                <a:solidFill>
                  <a:srgbClr val="EA9999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compartilhem</a:t>
            </a:r>
            <a:r>
              <a:rPr lang="es-AR" sz="2800" b="1" i="1" strike="noStrike" spc="-1" smtClean="0">
                <a:solidFill>
                  <a:srgbClr val="EA9999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 </a:t>
            </a:r>
            <a:r>
              <a:rPr lang="es-AR" sz="2800" b="1" i="1" strike="noStrike" spc="-1" err="1" smtClean="0">
                <a:solidFill>
                  <a:srgbClr val="EA9999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Minha</a:t>
            </a:r>
            <a:r>
              <a:rPr lang="es-AR" sz="2800" b="1" i="1" strike="noStrike" spc="-1" smtClean="0">
                <a:solidFill>
                  <a:srgbClr val="EA9999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 </a:t>
            </a:r>
            <a:r>
              <a:rPr lang="es-AR" sz="2800" b="1" i="1" strike="noStrike" spc="-1" err="1" smtClean="0">
                <a:solidFill>
                  <a:srgbClr val="EA9999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mensagem</a:t>
            </a:r>
            <a:r>
              <a:rPr lang="es-AR" sz="2800" b="1" i="1" strike="noStrike" spc="-1" smtClean="0">
                <a:solidFill>
                  <a:srgbClr val="EA9999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." </a:t>
            </a:r>
            <a:endParaRPr/>
          </a:p>
          <a:p>
            <a:pPr algn="ctr">
              <a:lnSpc>
                <a:spcPct val="100000"/>
              </a:lnSpc>
            </a:pPr>
            <a:r>
              <a:rPr lang="es-AR" sz="3000" b="1" strike="noStrike" spc="-1" err="1" smtClean="0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ENCONTROS</a:t>
            </a:r>
            <a:r>
              <a:rPr lang="es-AR" sz="3000" b="1" strike="noStrike" spc="-1" smtClean="0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PÚBLICOS </a:t>
            </a:r>
            <a:r>
              <a:rPr lang="es-AR" sz="3000" b="1" strike="noStrike" spc="-1" err="1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Webinar</a:t>
            </a:r>
            <a:r>
              <a:rPr lang="es-AR" sz="3000" b="1" strike="noStrike" spc="-1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es-AR" sz="3000" b="1" strike="noStrike" spc="-1" err="1" smtClean="0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Fevereiro</a:t>
            </a:r>
            <a:r>
              <a:rPr lang="es-AR" sz="3000" b="1" strike="noStrike" spc="-1" smtClean="0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2017</a:t>
            </a:r>
            <a:endParaRPr/>
          </a:p>
        </p:txBody>
      </p:sp>
      <p:pic>
        <p:nvPicPr>
          <p:cNvPr id="80" name="Shape 64"/>
          <p:cNvPicPr/>
          <p:nvPr/>
        </p:nvPicPr>
        <p:blipFill>
          <a:blip r:embed="rId2" cstate="print"/>
          <a:stretch/>
        </p:blipFill>
        <p:spPr>
          <a:xfrm>
            <a:off x="4534560" y="270000"/>
            <a:ext cx="3124440" cy="3146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763920" y="764704"/>
            <a:ext cx="108370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Comitê</a:t>
            </a:r>
            <a:r>
              <a:rPr lang="es-AR" sz="4800" b="1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</a:t>
            </a:r>
            <a:r>
              <a:rPr lang="es-AR" sz="4800" b="1" strike="noStrike" spc="-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Expansão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Shape 88"/>
          <p:cNvPicPr/>
          <p:nvPr/>
        </p:nvPicPr>
        <p:blipFill>
          <a:blip r:embed="rId2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7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pt-BR" b="1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COMITÊ DE EXPANSÃO PÚBLICA – WEBINAR SOBRE ENCONTROS PÚBLICOS</a:t>
            </a:r>
            <a:endParaRPr lang="pt-BR"/>
          </a:p>
        </p:txBody>
      </p:sp>
      <p:sp>
        <p:nvSpPr>
          <p:cNvPr id="8" name="7 Rectángulo"/>
          <p:cNvSpPr/>
          <p:nvPr/>
        </p:nvSpPr>
        <p:spPr>
          <a:xfrm>
            <a:off x="428760" y="1630816"/>
            <a:ext cx="1150068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960" algn="just">
              <a:lnSpc>
                <a:spcPct val="115000"/>
              </a:lnSpc>
            </a:pP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6. Levar a cabo as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tarefas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atribuídas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.</a:t>
            </a:r>
          </a:p>
          <a:p>
            <a:pPr marL="120960" algn="just">
              <a:lnSpc>
                <a:spcPct val="115000"/>
              </a:lnSpc>
            </a:pPr>
            <a:endParaRPr lang="es-AR" sz="2400" dirty="0"/>
          </a:p>
          <a:p>
            <a:pPr marL="120960" algn="just">
              <a:lnSpc>
                <a:spcPct val="115000"/>
              </a:lnSpc>
            </a:pP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7. Preparar os 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formatos de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relatórios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ao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final de cada evento público e enviar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aos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líderes da OSSI.</a:t>
            </a:r>
          </a:p>
          <a:p>
            <a:pPr marL="120960" algn="just">
              <a:lnSpc>
                <a:spcPct val="115000"/>
              </a:lnSpc>
            </a:pPr>
            <a:endParaRPr lang="es-AR" sz="2400" dirty="0"/>
          </a:p>
          <a:p>
            <a:pPr marL="120960" algn="just">
              <a:lnSpc>
                <a:spcPct val="115000"/>
              </a:lnSpc>
            </a:pP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8. Preparar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uma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lista dos vídeos autorizados para usar nos eventos públicos. </a:t>
            </a:r>
            <a:endParaRPr lang="es-AR" sz="2400" dirty="0"/>
          </a:p>
          <a:p>
            <a:pPr marL="120960" algn="just">
              <a:lnSpc>
                <a:spcPct val="115000"/>
              </a:lnSpc>
            </a:pPr>
            <a:endParaRPr lang="es-AR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 marL="120960" algn="just">
              <a:lnSpc>
                <a:spcPct val="115000"/>
              </a:lnSpc>
            </a:pP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9. Preparar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um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plano de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trabalho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metas específicas,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calendário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de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trabalho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e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progresso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esperado para os próximos 365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dias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.</a:t>
            </a:r>
            <a:endParaRPr lang="es-AR" sz="2400" dirty="0"/>
          </a:p>
          <a:p>
            <a:pPr marL="120960" algn="just">
              <a:lnSpc>
                <a:spcPct val="115000"/>
              </a:lnSpc>
            </a:pPr>
            <a:endParaRPr lang="es-AR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 marL="120960" algn="just">
              <a:lnSpc>
                <a:spcPct val="115000"/>
              </a:lnSpc>
            </a:pP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10. Designar 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líderes 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e 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form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adores 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para eventos públicos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zonais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e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regionais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que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estarão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trabalhando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sob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a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orientação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do </a:t>
            </a:r>
            <a:r>
              <a:rPr lang="es-AR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Comitê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Internacional.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xmlns="" val="256262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527120" y="712472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0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Planejamento do Encontro Público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5"/>
          <p:cNvSpPr/>
          <p:nvPr/>
        </p:nvSpPr>
        <p:spPr>
          <a:xfrm>
            <a:off x="171360" y="1532120"/>
            <a:ext cx="11429640" cy="477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53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 Equipe de Mídias</a:t>
            </a: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para promover o evento (folhetos, cartazes, página na Internet, mídias sociais e cobertura da mídia: jornais, rádio, TV, Internet, etc.) Além disso, é necessário organizar o apoio em vídeo, áudio e fotográfico.</a:t>
            </a:r>
          </a:p>
          <a:p>
            <a:pPr marL="457200" indent="-355320" algn="just">
              <a:lnSpc>
                <a:spcPct val="115000"/>
              </a:lnSpc>
              <a:buFont typeface="StarSymbol"/>
              <a:buAutoNum type="arabicPeriod"/>
            </a:pPr>
            <a:endParaRPr sz="2400" smtClean="0">
              <a:latin typeface="+mj-lt"/>
            </a:endParaRPr>
          </a:p>
          <a:p>
            <a:pPr marL="457200" indent="-3553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b="1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 Equipe do Auditório </a:t>
            </a: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para organizar e supervisionar os voluntários/equipe, alimentos e bebidas, banca de informações, instalações, segurança, atenção aos convidados especiais, etc.</a:t>
            </a:r>
            <a:endParaRPr sz="2400" smtClean="0">
              <a:latin typeface="+mj-lt"/>
            </a:endParaRPr>
          </a:p>
          <a:p>
            <a:pPr marL="457200" indent="-355320" algn="just">
              <a:lnSpc>
                <a:spcPct val="115000"/>
              </a:lnSpc>
              <a:buFont typeface="StarSymbol"/>
              <a:buAutoNum type="arabicPeriod"/>
            </a:pPr>
            <a:endParaRPr lang="es-AR" sz="2400" b="1" strike="noStrike" spc="-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Arial"/>
            </a:endParaRPr>
          </a:p>
          <a:p>
            <a:pPr marL="457200" indent="-355320" algn="just">
              <a:lnSpc>
                <a:spcPct val="115000"/>
              </a:lnSpc>
              <a:buFont typeface="StarSymbol"/>
              <a:buAutoNum type="arabicPeriod"/>
            </a:pPr>
            <a:endParaRPr sz="2400">
              <a:latin typeface="+mj-lt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Shape 88"/>
          <p:cNvPicPr/>
          <p:nvPr/>
        </p:nvPicPr>
        <p:blipFill>
          <a:blip r:embed="rId2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6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pt-BR" b="1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COMITÊ DE EXPANSÃO PÚBLICA – WEBINAR SOBRE ENCONTROS PÚBLICOS</a:t>
            </a:r>
            <a:endParaRPr lang="pt-BR"/>
          </a:p>
        </p:txBody>
      </p:sp>
      <p:sp>
        <p:nvSpPr>
          <p:cNvPr id="7" name="6 Rectángulo"/>
          <p:cNvSpPr/>
          <p:nvPr/>
        </p:nvSpPr>
        <p:spPr>
          <a:xfrm>
            <a:off x="171360" y="1616947"/>
            <a:ext cx="11758082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880" algn="just">
              <a:lnSpc>
                <a:spcPct val="115000"/>
              </a:lnSpc>
            </a:pPr>
            <a:r>
              <a:rPr lang="es-AR" sz="2400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3. A Equipe de Logística </a:t>
            </a:r>
            <a:r>
              <a:rPr lang="es-AR"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para designar </a:t>
            </a:r>
            <a:r>
              <a:rPr lang="es-AR" sz="24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 pessoal para escolher o auditório ou salão adequado para o encontro, organizar as instalações, decorações e prover os equipamentos, segurança, alojamento, transporte e apoio no local, etc. Isso incluirá os requisitos antes e depois do evento, transporte das pessoas e materiais, alojamento e transporte dos convidados. Deve ser organizada uma banca de livros com mostradores para livros, mídias digitais, etc. </a:t>
            </a:r>
          </a:p>
          <a:p>
            <a:pPr marL="101880" algn="just">
              <a:lnSpc>
                <a:spcPct val="115000"/>
              </a:lnSpc>
            </a:pPr>
            <a:endParaRPr lang="es-AR" sz="2400"/>
          </a:p>
          <a:p>
            <a:pPr marL="101880" algn="just">
              <a:lnSpc>
                <a:spcPct val="115000"/>
              </a:lnSpc>
            </a:pPr>
            <a:r>
              <a:rPr lang="es-AR" sz="2400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4. A Equipe da Programação </a:t>
            </a:r>
            <a:r>
              <a:rPr lang="es-AR" sz="24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para escolher o tema da conferência, os oradores, tradutores, conteúdo de vídeo/áudio, etc.</a:t>
            </a:r>
          </a:p>
          <a:p>
            <a:pPr marL="101880" algn="just">
              <a:lnSpc>
                <a:spcPct val="115000"/>
              </a:lnSpc>
            </a:pPr>
            <a:endParaRPr lang="es-AR" sz="2400"/>
          </a:p>
          <a:p>
            <a:pPr marL="101880" algn="just">
              <a:lnSpc>
                <a:spcPct val="115000"/>
              </a:lnSpc>
            </a:pPr>
            <a:r>
              <a:rPr lang="es-AR" sz="2400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5. Comitê Financeiro </a:t>
            </a:r>
            <a:r>
              <a:rPr lang="es-AR" sz="24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para gerar um orçamento e oferecer um relatório ao comitê.</a:t>
            </a:r>
            <a:endParaRPr lang="es-AR" sz="2400"/>
          </a:p>
        </p:txBody>
      </p:sp>
      <p:sp>
        <p:nvSpPr>
          <p:cNvPr id="8" name="CustomShape 1"/>
          <p:cNvSpPr/>
          <p:nvPr/>
        </p:nvSpPr>
        <p:spPr>
          <a:xfrm>
            <a:off x="1527120" y="712472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0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Planejamento do Encontro Púbico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600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527120" y="957240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Equipe </a:t>
            </a:r>
            <a:r>
              <a:rPr lang="es-AR" sz="4800" b="1" strike="noStrike" spc="-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</a:t>
            </a:r>
            <a:r>
              <a:rPr lang="es-AR" sz="48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Mídias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5"/>
          <p:cNvSpPr/>
          <p:nvPr/>
        </p:nvSpPr>
        <p:spPr>
          <a:xfrm>
            <a:off x="1704306" y="2204864"/>
            <a:ext cx="8710560" cy="410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Anúncios</a:t>
            </a:r>
            <a:b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Fotografia</a:t>
            </a:r>
            <a:r>
              <a:rPr lang="es-AR" sz="2400" b="1" strike="noStrike" spc="-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, </a:t>
            </a: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Áudio e Vídeo</a:t>
            </a:r>
            <a:b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Equipe Técnica</a:t>
            </a:r>
            <a:b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Distribuição </a:t>
            </a:r>
            <a:r>
              <a:rPr lang="es-AR" sz="2400" b="1" strike="noStrike" spc="-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de </a:t>
            </a: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Materiais</a:t>
            </a:r>
            <a:b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Meios de Comunicação</a:t>
            </a:r>
            <a:endParaRPr sz="2400" b="1">
              <a:latin typeface="+mj-lt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pt-BR" b="1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COMITÊ DE EXPANSÃO PÚBLICA – WEBINAR SOBRE ENCONTROS PÚBLICOS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1527120" y="390784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Equipe </a:t>
            </a:r>
            <a:r>
              <a:rPr lang="es-AR" sz="4800" b="1" strike="noStrike" spc="-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Logística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5"/>
          <p:cNvSpPr/>
          <p:nvPr/>
        </p:nvSpPr>
        <p:spPr>
          <a:xfrm>
            <a:off x="840210" y="1213816"/>
            <a:ext cx="10631910" cy="451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Localização</a:t>
            </a:r>
            <a:b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Datas e horários</a:t>
            </a:r>
            <a:b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Banca de livros</a:t>
            </a:r>
            <a:b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Recepcionistas </a:t>
            </a: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 segurança</a:t>
            </a:r>
            <a:b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Aperitivos </a:t>
            </a: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 Bebidas</a:t>
            </a:r>
            <a:b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Estacionamento </a:t>
            </a:r>
            <a:b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Idenficiação e Código de vestimenta</a:t>
            </a:r>
            <a:b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Itens a ser evitados</a:t>
            </a:r>
            <a:endParaRPr sz="2400" b="1">
              <a:latin typeface="+mj-lt"/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9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pt-BR" b="1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COMITÊ DE EXPANSÃO PÚBLICA – WEBINAR SOBRE ENCONTROS PÚBLICOS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1446480" y="553680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Equipe de Programação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5"/>
          <p:cNvSpPr/>
          <p:nvPr/>
        </p:nvSpPr>
        <p:spPr>
          <a:xfrm>
            <a:off x="334260" y="1359000"/>
            <a:ext cx="11105100" cy="477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Considerar </a:t>
            </a: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 </a:t>
            </a:r>
            <a:r>
              <a:rPr lang="es-A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música </a:t>
            </a: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de fundo antes do evento para criar uma atmosfera pacífica enquanto o público se acomoda.</a:t>
            </a:r>
            <a:endParaRPr sz="240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Idealmente, </a:t>
            </a: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um encontro público não deveria durar mais de duas horas.</a:t>
            </a:r>
            <a:endParaRPr sz="240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Escolher um Mestre de Cerimônias (MC) com experiência para apresentar o programa e os oradores</a:t>
            </a:r>
            <a:r>
              <a:rPr lang="es-A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 </a:t>
            </a:r>
            <a:endParaRPr sz="240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Escolher um orador </a:t>
            </a:r>
            <a:r>
              <a:rPr lang="es-A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principal para </a:t>
            </a:r>
            <a:r>
              <a:rPr lang="es-AR" sz="24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 </a:t>
            </a: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evento </a:t>
            </a:r>
            <a:r>
              <a:rPr lang="es-A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(40-50 min).</a:t>
            </a:r>
            <a:endParaRPr sz="240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Considerar </a:t>
            </a: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um segundo </a:t>
            </a:r>
            <a:r>
              <a:rPr lang="es-A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orador, </a:t>
            </a: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se for possível </a:t>
            </a:r>
            <a:r>
              <a:rPr lang="es-A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(25-30 min).</a:t>
            </a:r>
            <a:endParaRPr sz="240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Organizar uma apresentação de slides ou vídeo </a:t>
            </a:r>
            <a:r>
              <a:rPr lang="es-A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(20-30 min).</a:t>
            </a:r>
            <a:endParaRPr sz="240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Pode-se pensar em uma sessão de Perguntas e Respostas, mas não é obrigatório. </a:t>
            </a:r>
            <a:endParaRPr sz="240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 MC deve encerrar o programa depois de fazer um agradecimento.</a:t>
            </a:r>
            <a:endParaRPr>
              <a:latin typeface="+mj-lt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pt-BR" b="1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COMITÊ DE EXPANSÃO PÚBLICA – WEBINAR SOBRE ENCONTROS PÚBLICOS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1527120" y="831072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Oradores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8"/>
          <p:cNvSpPr/>
          <p:nvPr/>
        </p:nvSpPr>
        <p:spPr>
          <a:xfrm>
            <a:off x="497160" y="1911192"/>
            <a:ext cx="11432282" cy="432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Os oradores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devem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ser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mulheres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ou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homens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reconhecidos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como boas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pessoas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, e de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bom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caráter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e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reputação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Devem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ter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conhecimento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exaustivo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e profundo dos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ensinamentos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de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Sathya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 da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missão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e das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atividades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da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Organização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Sathya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 </a:t>
            </a:r>
            <a:endParaRPr lang="es-AR" sz="2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Arial"/>
            </a:endParaRPr>
          </a:p>
          <a:p>
            <a:pPr algn="just">
              <a:lnSpc>
                <a:spcPct val="115000"/>
              </a:lnSpc>
            </a:pPr>
            <a:endParaRPr lang="es-AR" sz="2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Arial"/>
            </a:endParaRPr>
          </a:p>
          <a:p>
            <a:pPr algn="just">
              <a:lnSpc>
                <a:spcPct val="115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É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impossível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transmitir 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mensagem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de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 menos que o orador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tenha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uma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clara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compreensão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sobre Ele e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possa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transmitir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isso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desde o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coração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</a:t>
            </a:r>
            <a:endParaRPr sz="2400" dirty="0">
              <a:latin typeface="+mj-lt"/>
            </a:endParaRPr>
          </a:p>
          <a:p>
            <a:pPr algn="just">
              <a:lnSpc>
                <a:spcPct val="115000"/>
              </a:lnSpc>
            </a:pPr>
            <a:endParaRPr dirty="0"/>
          </a:p>
        </p:txBody>
      </p:sp>
      <p:sp>
        <p:nvSpPr>
          <p:cNvPr id="13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5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pt-BR" b="1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COMITÊ DE EXPANSÃO PÚBLICA – WEBINAR SOBRE ENCONTROS PÚBLICOS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2352378" y="692696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Oradores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5"/>
          <p:cNvSpPr/>
          <p:nvPr/>
        </p:nvSpPr>
        <p:spPr>
          <a:xfrm>
            <a:off x="171360" y="1556792"/>
            <a:ext cx="11337120" cy="4766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es-AR" sz="2400" b="1" strike="noStrike" spc="-1" dirty="0" err="1" smtClean="0">
                <a:solidFill>
                  <a:srgbClr val="999999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Um</a:t>
            </a:r>
            <a:r>
              <a:rPr lang="es-AR" sz="2400" b="1" strike="noStrike" spc="-1" dirty="0" smtClean="0">
                <a:solidFill>
                  <a:srgbClr val="999999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b="1" strike="noStrike" spc="-1" dirty="0" err="1" smtClean="0">
                <a:solidFill>
                  <a:srgbClr val="999999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bom</a:t>
            </a:r>
            <a:r>
              <a:rPr lang="es-AR" sz="2400" b="1" strike="noStrike" spc="-1" dirty="0" smtClean="0">
                <a:solidFill>
                  <a:srgbClr val="999999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orador </a:t>
            </a:r>
            <a:r>
              <a:rPr lang="es-AR" sz="2400" b="1" strike="noStrike" spc="-1" dirty="0" err="1" smtClean="0">
                <a:solidFill>
                  <a:srgbClr val="999999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deve</a:t>
            </a:r>
            <a:r>
              <a:rPr lang="es-AR" sz="2400" b="1" strike="noStrike" spc="-1" dirty="0">
                <a:solidFill>
                  <a:srgbClr val="999999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: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Poder estar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diante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do público.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er carismático.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Ser tranquilo e calmo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em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todas as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situações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Estar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sempre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no controle da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situação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Ser claro.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Ser firme.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Ser natural. 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Evitar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ler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documentos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Nunca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ficar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nervoso.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Aprender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com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os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erros.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Controlar 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situação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 Nunca perder 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equanimidade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quando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enfrentar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dificuldades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ou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perguntas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controversas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</a:t>
            </a:r>
            <a:endParaRPr sz="2400" dirty="0">
              <a:latin typeface="+mj-lt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5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pt-BR" b="1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COMITÊ DE EXPANSÃO PÚBLICA – WEBINAR SOBRE ENCONTROS PÚBLICOS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1527120" y="692696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Mensagem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7"/>
          <p:cNvSpPr/>
          <p:nvPr/>
        </p:nvSpPr>
        <p:spPr>
          <a:xfrm>
            <a:off x="497160" y="1844824"/>
            <a:ext cx="10974960" cy="451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Fatores </a:t>
            </a:r>
            <a:r>
              <a:rPr lang="es-AR" sz="2400" strike="noStrike" spc="-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relacionados </a:t>
            </a: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com a percepção da mensagem compartilhada.</a:t>
            </a: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endParaRPr sz="240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Como dar a palestra.</a:t>
            </a: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endParaRPr sz="240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Como conquistar o público.</a:t>
            </a: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endParaRPr sz="240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Tópicos a </a:t>
            </a: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abordar e tópicos </a:t>
            </a:r>
            <a:r>
              <a:rPr lang="es-AR" sz="2400" strike="noStrike" spc="-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 </a:t>
            </a: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evitar.</a:t>
            </a: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endParaRPr sz="240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 que dizer.</a:t>
            </a: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endParaRPr sz="240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 que destacar.</a:t>
            </a: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endParaRPr sz="240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 que não dizer.</a:t>
            </a:r>
            <a:endParaRPr sz="2400">
              <a:latin typeface="+mj-lt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pt-BR" b="1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COMITÊ DE EXPANSÃO PÚBLICA – WEBINAR SOBRE ENCONTROS PÚBLICOS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1527120" y="692696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Depois do Encontro Público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CustomShape 5"/>
          <p:cNvSpPr/>
          <p:nvPr/>
        </p:nvSpPr>
        <p:spPr>
          <a:xfrm>
            <a:off x="171360" y="1794960"/>
            <a:ext cx="11758082" cy="477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Após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 evento, o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Comitê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Organizador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deve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se reunir para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avaliar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a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resposta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a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fim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de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melhorar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os eventos futuros e preparar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um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relatório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final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recomendações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</a:p>
          <a:p>
            <a:pPr>
              <a:lnSpc>
                <a:spcPct val="115000"/>
              </a:lnSpc>
            </a:pPr>
            <a:endParaRPr dirty="0"/>
          </a:p>
          <a:p>
            <a:pPr>
              <a:lnSpc>
                <a:spcPct val="115000"/>
              </a:lnSpc>
            </a:pP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Os números de participantes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devem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ser usados para medir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estabelecer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sucesso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insucesso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do evento. Da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mesma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forma, o número de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recém-chegados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que se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aproximarem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dos Centros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locais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depois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também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deve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ser usado para calibrar o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sucesso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do evento,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embora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tal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informação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possa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ser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incluída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no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relatório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como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referência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</a:t>
            </a:r>
          </a:p>
          <a:p>
            <a:pPr>
              <a:lnSpc>
                <a:spcPct val="115000"/>
              </a:lnSpc>
            </a:pPr>
            <a:endParaRPr lang="es-AR" sz="2400" spc="-1" dirty="0">
              <a:solidFill>
                <a:srgbClr val="434343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15000"/>
              </a:lnSpc>
            </a:pP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relatório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final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fotografias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e/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vídeo curto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inglês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deve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ser enviado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Comitê</a:t>
            </a:r>
            <a:r>
              <a:rPr lang="es-AR" sz="2400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Encontro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Público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Comitê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Mídias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da OSSI  até 30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dias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depois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do evento.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pt-BR" b="1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COMITÊ DE EXPANSÃO PÚBLICA – WEBINAR SOBRE ENCONTROS PÚBLICOS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2720" y="5638680"/>
            <a:ext cx="30477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2"/>
          <p:cNvSpPr/>
          <p:nvPr/>
        </p:nvSpPr>
        <p:spPr>
          <a:xfrm>
            <a:off x="4572720" y="5638680"/>
            <a:ext cx="30477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3" name="Shape 72"/>
          <p:cNvPicPr/>
          <p:nvPr/>
        </p:nvPicPr>
        <p:blipFill>
          <a:blip r:embed="rId3" cstate="print"/>
          <a:srcRect t="935" b="920"/>
          <a:stretch/>
        </p:blipFill>
        <p:spPr>
          <a:xfrm>
            <a:off x="1011960" y="0"/>
            <a:ext cx="9934920" cy="7023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4572720" y="563868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4572720" y="563868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3" name="Shape 293"/>
          <p:cNvPicPr/>
          <p:nvPr/>
        </p:nvPicPr>
        <p:blipFill>
          <a:blip r:embed="rId3" cstate="print"/>
          <a:srcRect t="935" b="920"/>
          <a:stretch/>
        </p:blipFill>
        <p:spPr>
          <a:xfrm>
            <a:off x="1011960" y="0"/>
            <a:ext cx="9934920" cy="7023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720" y="563868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572720" y="563868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COMITÊ</a:t>
            </a: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</a:t>
            </a: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EXPANSÃO PÚBLICA –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WEBINAR SOBRE </a:t>
            </a:r>
            <a:r>
              <a:rPr lang="es-AR" sz="1800" b="1" strike="noStrike" spc="-1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ENCONTROS</a:t>
            </a: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PÚBLICOS</a:t>
            </a:r>
            <a:endParaRPr/>
          </a:p>
        </p:txBody>
      </p:sp>
      <p:pic>
        <p:nvPicPr>
          <p:cNvPr id="88" name="Shape 82"/>
          <p:cNvPicPr/>
          <p:nvPr/>
        </p:nvPicPr>
        <p:blipFill>
          <a:blip r:embed="rId3" cstate="print"/>
          <a:stretch/>
        </p:blipFill>
        <p:spPr>
          <a:xfrm>
            <a:off x="171360" y="138960"/>
            <a:ext cx="325800" cy="325440"/>
          </a:xfrm>
          <a:prstGeom prst="rect">
            <a:avLst/>
          </a:prstGeom>
          <a:ln>
            <a:noFill/>
          </a:ln>
        </p:spPr>
      </p:pic>
      <p:sp>
        <p:nvSpPr>
          <p:cNvPr id="89" name="CustomShape 5"/>
          <p:cNvSpPr/>
          <p:nvPr/>
        </p:nvSpPr>
        <p:spPr>
          <a:xfrm>
            <a:off x="1527120" y="764704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000" b="1" strike="noStrike" spc="-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PROPÓSITO </a:t>
            </a:r>
            <a:r>
              <a:rPr lang="es-AR" sz="40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DA </a:t>
            </a:r>
            <a:r>
              <a:rPr lang="es-AR" sz="4000" b="1" strike="noStrike" spc="-1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ORGANIZAÇÃO</a:t>
            </a:r>
            <a:r>
              <a:rPr lang="es-AR" sz="40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4000" b="1" strike="noStrike" spc="-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CustomShape 6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7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8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9"/>
          <p:cNvSpPr/>
          <p:nvPr/>
        </p:nvSpPr>
        <p:spPr>
          <a:xfrm>
            <a:off x="1527120" y="2049480"/>
            <a:ext cx="9944640" cy="412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Organização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6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Sathya</a:t>
            </a:r>
            <a:r>
              <a:rPr lang="es-AR" sz="36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6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36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tem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duas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6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metas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principais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:</a:t>
            </a:r>
            <a:b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endParaRPr dirty="0"/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36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Ser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um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6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instrumento para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ajudar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todos os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seus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integrantes a tomar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consciência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de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seu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Ser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verdadeiro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b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endParaRPr dirty="0"/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Ajudar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maior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número de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pessoas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possível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a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avançar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em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sua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6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consciência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espiritual.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</p:txBody>
      </p:sp>
      <p:pic>
        <p:nvPicPr>
          <p:cNvPr id="94" name="Shape 88"/>
          <p:cNvPicPr/>
          <p:nvPr/>
        </p:nvPicPr>
        <p:blipFill>
          <a:blip r:embed="rId4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527120" y="476672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Introdução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572720" y="3200400"/>
            <a:ext cx="30477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4572720" y="3200400"/>
            <a:ext cx="30477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4"/>
          <p:cNvSpPr/>
          <p:nvPr/>
        </p:nvSpPr>
        <p:spPr>
          <a:xfrm>
            <a:off x="4572720" y="3200400"/>
            <a:ext cx="30477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5"/>
          <p:cNvSpPr/>
          <p:nvPr/>
        </p:nvSpPr>
        <p:spPr>
          <a:xfrm>
            <a:off x="1527120" y="1412776"/>
            <a:ext cx="9944640" cy="54452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Quando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Bhagavan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Sri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Sathya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Baba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estabeleceu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Conselho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Prashanti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novembro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de 2004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como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 organismo administrador da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Organização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Sathya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Internacional (OSSI),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reuniu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-se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seus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membros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deu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instruções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claras sobre o propósito e os objetivos.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Uma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das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Suas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diretrizes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Divinas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foi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: </a:t>
            </a:r>
            <a:r>
              <a:rPr lang="es-AR" sz="2400" b="1" i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“</a:t>
            </a:r>
            <a:r>
              <a:rPr lang="es-AR" sz="2400" b="1" i="1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Vão</a:t>
            </a:r>
            <a:r>
              <a:rPr lang="es-AR" sz="2400" b="1" i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a todos os cantos do mundo e </a:t>
            </a:r>
            <a:r>
              <a:rPr lang="es-AR" sz="2400" b="1" i="1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compartilhem</a:t>
            </a:r>
            <a:r>
              <a:rPr lang="es-AR" sz="2400" b="1" i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b="1" i="1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Minha</a:t>
            </a:r>
            <a:r>
              <a:rPr lang="es-AR" sz="2400" b="1" i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b="1" i="1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mensagem</a:t>
            </a:r>
            <a:r>
              <a:rPr lang="es-AR" sz="2400" b="1" i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."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b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/>
            </a:r>
            <a:b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Esta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ordem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divina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foi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dirigida apenas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aos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membros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do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Conselho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Prashanti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 sim a todos os integrantes da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Organização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</a:t>
            </a:r>
          </a:p>
          <a:p>
            <a:pPr>
              <a:lnSpc>
                <a:spcPct val="100000"/>
              </a:lnSpc>
            </a:pPr>
            <a:endParaRPr lang="es-AR" sz="2400" spc="-1" dirty="0">
              <a:solidFill>
                <a:srgbClr val="434343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difusão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da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mensagem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de amor,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serviço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desinteressado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 as obras de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Bhagavan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Sri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Sathya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Baba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é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privilégio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uma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das metas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prioritárias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da OSSI. 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Organizar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Encontros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Públicos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é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uma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forma de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alcançar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esse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objetivo. </a:t>
            </a:r>
            <a:endParaRPr dirty="0"/>
          </a:p>
        </p:txBody>
      </p:sp>
      <p:pic>
        <p:nvPicPr>
          <p:cNvPr id="102" name="Shape 102"/>
          <p:cNvPicPr/>
          <p:nvPr/>
        </p:nvPicPr>
        <p:blipFill>
          <a:blip r:embed="rId3" cstate="print"/>
          <a:stretch/>
        </p:blipFill>
        <p:spPr>
          <a:xfrm>
            <a:off x="171360" y="138960"/>
            <a:ext cx="325800" cy="325440"/>
          </a:xfrm>
          <a:prstGeom prst="rect">
            <a:avLst/>
          </a:prstGeom>
          <a:ln>
            <a:noFill/>
          </a:ln>
        </p:spPr>
      </p:pic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4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COMITÊ</a:t>
            </a: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</a:t>
            </a:r>
            <a:r>
              <a:rPr lang="es-AR" sz="1800" b="1" strike="noStrike" spc="-1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EXPANSÃO</a:t>
            </a: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PÚBLICA – WEBINAR SOBRE </a:t>
            </a:r>
            <a:r>
              <a:rPr lang="es-AR" sz="1800" b="1" strike="noStrike" spc="-1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ENCONTROS</a:t>
            </a: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PÚBLICOS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527120" y="620688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0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Os Encontros </a:t>
            </a:r>
            <a:r>
              <a:rPr lang="es-AR" sz="4000" b="1" strike="noStrike" spc="-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Públicos </a:t>
            </a:r>
            <a:r>
              <a:rPr lang="es-AR" sz="40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em Geral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CustomShape 5"/>
          <p:cNvSpPr/>
          <p:nvPr/>
        </p:nvSpPr>
        <p:spPr>
          <a:xfrm>
            <a:off x="984226" y="1484784"/>
            <a:ext cx="10616774" cy="53732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encontros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públicos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uma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ocasião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para que os devotos e integrantes da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Organização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reúnam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como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sempre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fora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das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instalações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dos Centros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vez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disso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os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encontros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públicos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para o público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geral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Portanto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devem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ser organizados,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planejados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projetados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para o público, que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primeiramente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está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composto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por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aqueles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que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ainda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estão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conscientes da vida e da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mensagem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b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endParaRPr lang="es-AR" sz="2400" strike="noStrike" spc="-1" dirty="0" smtClean="0">
              <a:solidFill>
                <a:srgbClr val="434343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processo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planejar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 levar a cabo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encontro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público nos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dá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oportunidade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trabalhar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juntos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intensidade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união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 e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isto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energiza a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Organização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dá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aos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membros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da OSSI a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oportunidade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experienciar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processo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transformação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através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do amor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em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ação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/>
            </a:r>
            <a:b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endParaRPr lang="es-AR" sz="2400" strike="noStrike" spc="-1" dirty="0" smtClean="0">
              <a:solidFill>
                <a:srgbClr val="434343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Compartilhar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 amor e os </a:t>
            </a:r>
            <a:r>
              <a:rPr lang="es-AR" sz="2400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ensinamentos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divinos de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Sathya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Baba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tantas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pessoas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como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for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possível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é o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serviço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mais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elevado à </a:t>
            </a:r>
            <a:r>
              <a:rPr lang="es-AR" sz="24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humanidade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COMITÊ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</a:t>
            </a: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EXPANSÃO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PÚBLICA – WEBINAR SOBRE </a:t>
            </a: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ENCONTROS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PÚBLICOS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527120" y="764704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Como </a:t>
            </a:r>
            <a:r>
              <a:rPr lang="es-AR" sz="4800" b="1" strike="noStrike" spc="-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realizar </a:t>
            </a:r>
            <a:r>
              <a:rPr lang="es-AR" sz="48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este serviço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5"/>
          <p:cNvSpPr/>
          <p:nvPr/>
        </p:nvSpPr>
        <p:spPr>
          <a:xfrm>
            <a:off x="334260" y="1849680"/>
            <a:ext cx="11041740" cy="412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679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Através do comportamento exemplar de cada um dos integrantes da OSSI em sua vida diária.</a:t>
            </a:r>
            <a:endParaRPr sz="2400">
              <a:latin typeface="+mj-lt"/>
            </a:endParaRPr>
          </a:p>
          <a:p>
            <a:pPr marL="457200" indent="-3679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Mediante encontros preparados para recém-chegados nos Centros Sai. </a:t>
            </a:r>
            <a:endParaRPr sz="2400">
              <a:latin typeface="+mj-lt"/>
            </a:endParaRPr>
          </a:p>
          <a:p>
            <a:pPr marL="457200" indent="-3679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Através de encontros organizados por membros Sai em seus lares com parentes, amigos e vizinhos. </a:t>
            </a:r>
            <a:endParaRPr sz="2400">
              <a:latin typeface="+mj-lt"/>
            </a:endParaRPr>
          </a:p>
          <a:p>
            <a:pPr marL="457200" indent="-3679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Através de encontros realizados em locais públicos.</a:t>
            </a:r>
            <a:endParaRPr sz="2400">
              <a:latin typeface="+mj-lt"/>
            </a:endParaRPr>
          </a:p>
          <a:p>
            <a:pPr marL="457200" indent="-3679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Através de grandes encontros públicos organizados em nível nacional. Esses encontros podem ser realizados em auditórios com capacidade para, no mínimo, 400 </a:t>
            </a:r>
            <a:r>
              <a:rPr lang="es-A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 500 </a:t>
            </a:r>
            <a:r>
              <a:rPr lang="es-AR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pessoas. Demandará um trabalho intenso e dedicado para fazer com que o evento seja bem divulgado e se possa maximizar o público.</a:t>
            </a:r>
            <a:endParaRPr sz="2400">
              <a:latin typeface="+mj-lt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COMITÊ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</a:t>
            </a: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EXPANSÃO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PÚBLICA – WEBINAR SOBRE </a:t>
            </a: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ENCONTROS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PÚBLICOS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334260" y="576000"/>
            <a:ext cx="1166719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AR" sz="48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Assegurar a difusão correta da Mensagem de Sathya </a:t>
            </a:r>
            <a:r>
              <a:rPr lang="es-AR" sz="4800" b="1" strike="noStrike" spc="-1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endParaRPr sz="48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5"/>
          <p:cNvSpPr/>
          <p:nvPr/>
        </p:nvSpPr>
        <p:spPr>
          <a:xfrm>
            <a:off x="159562" y="2030040"/>
            <a:ext cx="11830090" cy="396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Nem tudo o que os oradores dizem e/ou é publicado na mídia pode ser comprovado antecipadamente. Os membros da OSSI, de boa fé, às vezes fazem declarações que podem ser muito facilmente mal interpretadas.</a:t>
            </a:r>
            <a:b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Portanto, é adequado realizar um treinamento interno com os membros da OSSI. É necessário oferecer:</a:t>
            </a:r>
            <a:endParaRPr/>
          </a:p>
          <a:p>
            <a:pPr marL="457200" indent="-38052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Comunicação regular com os coordenadores de mídia, para que estejam familiarizados com as atividades da OSSI através do contato direto. Isso pode ser feito convidando-se os coordenadores de mídia para que assistam às atividades de serviço, educativas, etc. </a:t>
            </a:r>
            <a:endParaRPr/>
          </a:p>
          <a:p>
            <a:pPr marL="457200" indent="-38052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Familiaridade com os meios de comunicação, jornalistas e sua agenda, de forma que as equipes de comunicação possam prever o risco de informações equivocadas. As apresentações precisam ser verdadeiras, autênticas e inspiradoras.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COMITÊ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</a:t>
            </a: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EXPANSÃO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PÚBLICA – WEBINAR SOBRE </a:t>
            </a:r>
            <a:r>
              <a:rPr lang="es-AR" sz="1800" b="1" strike="noStrike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ENCONTROS </a:t>
            </a:r>
            <a:r>
              <a:rPr lang="es-AR" sz="1800" b="1" strike="noStrike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PÚBLICOS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527120" y="620688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Lidando com a Mídia</a:t>
            </a:r>
            <a:endParaRPr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5"/>
          <p:cNvSpPr/>
          <p:nvPr/>
        </p:nvSpPr>
        <p:spPr>
          <a:xfrm>
            <a:off x="376724" y="1804320"/>
            <a:ext cx="11624726" cy="437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Todo devoto </a:t>
            </a:r>
            <a:r>
              <a:rPr lang="es-AR" sz="22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que participe 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nos eventos e que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lide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direta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indiretamente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os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ensinamentos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a OSSI (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tais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como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seminários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encontros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programas de TV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rádio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comunicados de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imprensa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deve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fazer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contato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 Presidente do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Conselho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Nacional (PCN) e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receber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autorização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escrita do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Coordenador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Central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autoridade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mais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antiga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Em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caso de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quaisquer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dúvidas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o Presidente Zonal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deve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ser consultado para buscar a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guia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do Presidente do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Conselho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de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Prashanti</a:t>
            </a:r>
            <a:r>
              <a:rPr lang="es-AR" sz="22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/>
            </a:r>
            <a:b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endParaRPr dirty="0"/>
          </a:p>
          <a:p>
            <a:pPr>
              <a:lnSpc>
                <a:spcPct val="100000"/>
              </a:lnSpc>
            </a:pP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Os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encontros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que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apresentam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oradores públicos, organizados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em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todos os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níveis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mesmo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quando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não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abertos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público,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devem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ser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aprovados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por escrito pelo PCN</a:t>
            </a:r>
            <a:r>
              <a:rPr lang="es-AR" sz="22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qual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consultará o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Coordenador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Central e </a:t>
            </a:r>
            <a:r>
              <a:rPr lang="es-AR" sz="22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Zonal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/>
            </a:r>
            <a:b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Antes </a:t>
            </a:r>
            <a:r>
              <a:rPr lang="es-AR" sz="22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conceder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uma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entrevista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aos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jornais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participar de programas de TV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rádio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é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necessário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ter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uma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permissão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por escrito do </a:t>
            </a:r>
            <a:r>
              <a:rPr lang="es-AR" sz="2200" strike="noStrike" spc="-1" dirty="0" err="1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Coordenador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Central e do Presidente Zonal.</a:t>
            </a:r>
            <a:endParaRPr dirty="0"/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pt-BR" b="1" spc="-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COMITÊ DE EXPANSÃO PÚBLICA – WEBINAR SOBRE ENCONTROS PÚBLICOS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763920" y="620688"/>
            <a:ext cx="108370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Comitê</a:t>
            </a:r>
            <a:r>
              <a:rPr lang="es-AR" sz="4800" b="1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</a:t>
            </a:r>
            <a:r>
              <a:rPr lang="es-AR" sz="4800" b="1" strike="noStrike" spc="-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Expansão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5"/>
          <p:cNvSpPr/>
          <p:nvPr/>
        </p:nvSpPr>
        <p:spPr>
          <a:xfrm>
            <a:off x="763920" y="1641944"/>
            <a:ext cx="10707840" cy="50274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Objetivos</a:t>
            </a: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:</a:t>
            </a:r>
          </a:p>
          <a:p>
            <a:pPr>
              <a:lnSpc>
                <a:spcPct val="100000"/>
              </a:lnSpc>
            </a:pPr>
            <a:endParaRPr sz="2400" b="1" dirty="0">
              <a:latin typeface="+mj-lt"/>
            </a:endParaRP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Promover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amplamente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difusão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da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Mensagem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de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Sathya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 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missão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da OSSI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através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de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encontros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públicos.</a:t>
            </a: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endParaRPr sz="2400" dirty="0">
              <a:latin typeface="+mj-lt"/>
            </a:endParaRP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Oferecer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orientação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sobre 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organização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de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encontros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públicos.</a:t>
            </a: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endParaRPr sz="2400" dirty="0">
              <a:latin typeface="+mj-lt"/>
            </a:endParaRP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Monitorar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e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assegurar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que o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nome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de Sri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Sathya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Baba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 da OSSI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seja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usado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representado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corretamente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 </a:t>
            </a:r>
            <a:endParaRPr sz="2400" dirty="0">
              <a:latin typeface="+mj-lt"/>
            </a:endParaRP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Treinar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e guiar os oradores para difundir a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mensagem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de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</a:t>
            </a: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endParaRPr sz="2400" dirty="0">
              <a:latin typeface="+mj-lt"/>
            </a:endParaRP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Elaborar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uma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lista dos oradores </a:t>
            </a:r>
            <a:r>
              <a:rPr lang="es-AR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atualizados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</a:t>
            </a:r>
            <a:endParaRPr sz="2400" dirty="0">
              <a:latin typeface="+mj-lt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 cstate="print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pt-BR" b="1" spc="-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COMITÊ DE EXPANSÃO PÚBLICA – WEBINAR SOBRE ENCONTROS PÚBLICOS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20307</TotalTime>
  <Words>1388</Words>
  <Application>Microsoft Office PowerPoint</Application>
  <PresentationFormat>Custom</PresentationFormat>
  <Paragraphs>157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Tema de Office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Marcelo</dc:creator>
  <cp:lastModifiedBy>Nanda</cp:lastModifiedBy>
  <cp:revision>58</cp:revision>
  <dcterms:modified xsi:type="dcterms:W3CDTF">2017-06-21T20:01:41Z</dcterms:modified>
  <dc:language>es-AR</dc:language>
</cp:coreProperties>
</file>