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9" r:id="rId3"/>
  </p:sldMasterIdLst>
  <p:sldIdLst>
    <p:sldId id="309" r:id="rId4"/>
    <p:sldId id="273" r:id="rId5"/>
    <p:sldId id="276" r:id="rId6"/>
    <p:sldId id="277" r:id="rId7"/>
    <p:sldId id="307" r:id="rId8"/>
    <p:sldId id="274" r:id="rId9"/>
    <p:sldId id="278" r:id="rId10"/>
    <p:sldId id="275" r:id="rId11"/>
    <p:sldId id="279" r:id="rId12"/>
    <p:sldId id="272" r:id="rId13"/>
    <p:sldId id="284" r:id="rId14"/>
    <p:sldId id="285" r:id="rId15"/>
    <p:sldId id="286" r:id="rId16"/>
    <p:sldId id="287" r:id="rId17"/>
    <p:sldId id="288" r:id="rId18"/>
    <p:sldId id="28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193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37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135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40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17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612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32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001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315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09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013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822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531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810966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973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2784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64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62">
                <a:solidFill>
                  <a:srgbClr val="3E231A"/>
                </a:solidFill>
              </a:rPr>
              <a:t>Texto do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Cinco</a:t>
            </a:r>
          </a:p>
        </p:txBody>
      </p:sp>
    </p:spTree>
    <p:extLst>
      <p:ext uri="{BB962C8B-B14F-4D97-AF65-F5344CB8AC3E}">
        <p14:creationId xmlns="" xmlns:p14="http://schemas.microsoft.com/office/powerpoint/2010/main" val="15486723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C0C3D6B-6BCB-4B41-901D-63702BB8A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94" b="36599"/>
          <a:stretch/>
        </p:blipFill>
        <p:spPr>
          <a:xfrm>
            <a:off x="0" y="0"/>
            <a:ext cx="12192000" cy="4895146"/>
          </a:xfrm>
          <a:prstGeom prst="rect">
            <a:avLst/>
          </a:prstGeom>
        </p:spPr>
      </p:pic>
      <p:sp>
        <p:nvSpPr>
          <p:cNvPr id="11" name="Freeform 6"/>
          <p:cNvSpPr/>
          <p:nvPr/>
        </p:nvSpPr>
        <p:spPr bwMode="auto">
          <a:xfrm>
            <a:off x="0" y="-7202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3">
              <a:alphaModFix amt="80000"/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srcRect/>
            <a:tile tx="0" ty="0" sx="100000" sy="100000" flip="none" algn="tl"/>
          </a:blipFill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pt-BR" dirty="0"/>
              <a:t>Esse é o Slide de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Use este slide como CAPA de sua Apresentação, use o slide seguinte para o </a:t>
            </a:r>
            <a:r>
              <a:rPr lang="pt-BR" sz="2400" b="1" dirty="0"/>
              <a:t>conteúdo</a:t>
            </a:r>
            <a:r>
              <a:rPr lang="pt-BR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>
                <a:solidFill>
                  <a:prstClr val="white"/>
                </a:solidFill>
              </a:rPr>
              <a:pPr/>
              <a:t>7/12/2019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6F6D127F-0ACC-4172-83E9-4419FBC77E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9999" y="250741"/>
            <a:ext cx="2171948" cy="2171948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B9F1BA33-46A5-4295-B7C2-8A3F4A1318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02687" y="144473"/>
            <a:ext cx="3684314" cy="24838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4222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9897" y="451513"/>
            <a:ext cx="6990472" cy="99862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COLOQUE O TÍTULO AQUI TAMBÉM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>
                <a:solidFill>
                  <a:prstClr val="white"/>
                </a:solidFill>
              </a:rPr>
              <a:pPr/>
              <a:t>7/12/2019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EA0C2B8C-5394-405B-A6D5-5973D7491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B521A9FE-BE27-429F-A697-CD205C17A7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2609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6950368" cy="9704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>
                <a:solidFill>
                  <a:prstClr val="white"/>
                </a:solidFill>
              </a:rPr>
              <a:pPr/>
              <a:t>7/12/2019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930F5B8B-23D6-4483-99B8-750CAA085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1509" y="326404"/>
            <a:ext cx="1345596" cy="1345596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="" xmlns:a16="http://schemas.microsoft.com/office/drawing/2014/main" id="{AD5F72B3-8673-43DF-A891-5D9747E56B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4358" y="279153"/>
            <a:ext cx="2314158" cy="15601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998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048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>
                <a:solidFill>
                  <a:prstClr val="white"/>
                </a:solidFill>
              </a:rPr>
              <a:pPr/>
              <a:t>7/12/2019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F0A22E"/>
                </a:solidFill>
              </a:rPr>
              <a:pPr/>
              <a:t>‹#›</a:t>
            </a:fld>
            <a:endParaRPr lang="en-US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572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459" y="4181024"/>
            <a:ext cx="12070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latin typeface="Copperplate Gothic Bold" panose="020E0705020206020404" pitchFamily="34" charset="0"/>
              </a:rPr>
              <a:t>ACAMPAMENTOS </a:t>
            </a:r>
            <a:r>
              <a:rPr lang="pt-BR" sz="4000" b="1" dirty="0" smtClean="0">
                <a:latin typeface="Copperplate Gothic Bold" panose="020E0705020206020404" pitchFamily="34" charset="0"/>
              </a:rPr>
              <a:t> E  CLÍNICAS  MÉDICAS  </a:t>
            </a:r>
            <a:endParaRPr lang="pt-BR" sz="4000" b="1" dirty="0">
              <a:latin typeface="Copperplate Gothic Bold" panose="020E07050202060204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448918" y="5374221"/>
            <a:ext cx="7018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latin typeface="Copperplate Gothic Bold" panose="020E0705020206020404" pitchFamily="34" charset="0"/>
              </a:rPr>
              <a:t>Mobilidade  e  Expansão</a:t>
            </a:r>
            <a:endParaRPr lang="pt-BR" sz="4000" dirty="0">
              <a:latin typeface="Copperplate Gothic Bold" panose="020E07050202060204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950716" y="6288611"/>
            <a:ext cx="6139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latin typeface="Copperplate Gothic Bold" panose="020E0705020206020404" pitchFamily="34" charset="0"/>
              </a:rPr>
              <a:t>MENDES, 21 de junho de 2019</a:t>
            </a:r>
            <a:endParaRPr lang="pt-BR" sz="2800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93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57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035747" y="580244"/>
            <a:ext cx="8534400" cy="1507067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pt-BR" b="1" dirty="0" smtClean="0">
                <a:solidFill>
                  <a:schemeClr val="bg1"/>
                </a:solidFill>
              </a:rPr>
              <a:t>ESPIRITUALIDADE </a:t>
            </a:r>
            <a:r>
              <a:rPr lang="pt-BR" b="1" dirty="0">
                <a:solidFill>
                  <a:schemeClr val="bg1"/>
                </a:solidFill>
              </a:rPr>
              <a:t>E</a:t>
            </a:r>
            <a:r>
              <a:rPr lang="pt-BR" b="1" dirty="0" smtClean="0">
                <a:solidFill>
                  <a:schemeClr val="bg1"/>
                </a:solidFill>
              </a:rPr>
              <a:t> ASSISTÊNCIA </a:t>
            </a:r>
            <a:r>
              <a:rPr lang="pt-BR" b="1" dirty="0">
                <a:solidFill>
                  <a:schemeClr val="bg1"/>
                </a:solidFill>
              </a:rPr>
              <a:t>MÉDICA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chemeClr val="bg1"/>
                </a:solidFill>
              </a:rPr>
              <a:t>Dra. </a:t>
            </a:r>
            <a:r>
              <a:rPr lang="pt-BR" sz="3200" b="1" dirty="0" err="1" smtClean="0">
                <a:solidFill>
                  <a:schemeClr val="bg1"/>
                </a:solidFill>
              </a:rPr>
              <a:t>ChristhiNa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de WDC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FÉ E CRENÇA</a:t>
            </a:r>
            <a:r>
              <a:rPr lang="pt-BR" b="1" dirty="0">
                <a:solidFill>
                  <a:schemeClr val="bg1"/>
                </a:solidFill>
              </a:rPr>
              <a:t/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/>
            </a:r>
            <a:br>
              <a:rPr lang="pt-BR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9182" y="2517103"/>
            <a:ext cx="8534400" cy="4314422"/>
          </a:xfrm>
        </p:spPr>
        <p:txBody>
          <a:bodyPr>
            <a:noAutofit/>
          </a:bodyPr>
          <a:lstStyle/>
          <a:p>
            <a:r>
              <a:rPr lang="pt-BR" sz="2400" b="1" u="sng" dirty="0" smtClean="0">
                <a:solidFill>
                  <a:schemeClr val="bg1"/>
                </a:solidFill>
              </a:rPr>
              <a:t>Você</a:t>
            </a:r>
            <a:r>
              <a:rPr lang="pt-BR" sz="2400" b="1" dirty="0" smtClean="0">
                <a:solidFill>
                  <a:schemeClr val="bg1"/>
                </a:solidFill>
              </a:rPr>
              <a:t> se considera uma pessoa espiritual? Tem crença e valores que ajudam a superar o estresse e as dificuldades?</a:t>
            </a:r>
          </a:p>
          <a:p>
            <a:r>
              <a:rPr lang="pt-BR" sz="2400" b="1" u="sng" dirty="0" smtClean="0">
                <a:solidFill>
                  <a:schemeClr val="bg1"/>
                </a:solidFill>
              </a:rPr>
              <a:t>IMPORTÂNCIA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</a:rPr>
              <a:t>- </a:t>
            </a:r>
            <a:r>
              <a:rPr lang="pt-BR" sz="2400" b="1" dirty="0">
                <a:solidFill>
                  <a:schemeClr val="bg1"/>
                </a:solidFill>
              </a:rPr>
              <a:t>A</a:t>
            </a:r>
            <a:r>
              <a:rPr lang="pt-BR" sz="2400" b="1" dirty="0" smtClean="0">
                <a:solidFill>
                  <a:schemeClr val="bg1"/>
                </a:solidFill>
              </a:rPr>
              <a:t> importância da espiritualidade em sua vida. </a:t>
            </a:r>
          </a:p>
          <a:p>
            <a:r>
              <a:rPr lang="pt-BR" sz="2400" b="1" u="sng" dirty="0" smtClean="0">
                <a:solidFill>
                  <a:schemeClr val="bg1"/>
                </a:solidFill>
              </a:rPr>
              <a:t>COMUNIDADE</a:t>
            </a:r>
            <a:r>
              <a:rPr lang="pt-BR" sz="2400" b="1" dirty="0" smtClean="0">
                <a:solidFill>
                  <a:schemeClr val="bg1"/>
                </a:solidFill>
              </a:rPr>
              <a:t> –Você é de alguma comunidade espiritual ou religiosa? Ela te apoia e como ela apoia? Existe algum grupo de pessoas que você ama e são importantes para você, como </a:t>
            </a:r>
            <a:r>
              <a:rPr lang="pt-BR" sz="2400" b="1" dirty="0">
                <a:solidFill>
                  <a:schemeClr val="bg1"/>
                </a:solidFill>
              </a:rPr>
              <a:t>c</a:t>
            </a:r>
            <a:r>
              <a:rPr lang="pt-BR" sz="2400" b="1" dirty="0" smtClean="0">
                <a:solidFill>
                  <a:schemeClr val="bg1"/>
                </a:solidFill>
              </a:rPr>
              <a:t>omunidades religiosas, templos, mesquitas e amigos da mesma mentalidade? A Família te apoia sempre?</a:t>
            </a:r>
          </a:p>
          <a:p>
            <a:r>
              <a:rPr lang="pt-BR" sz="2400" b="1" u="sng" dirty="0" smtClean="0">
                <a:solidFill>
                  <a:schemeClr val="bg1"/>
                </a:solidFill>
              </a:rPr>
              <a:t>DIRECIONAMENTO</a:t>
            </a:r>
            <a:r>
              <a:rPr lang="pt-BR" sz="2400" b="1" dirty="0" smtClean="0">
                <a:solidFill>
                  <a:schemeClr val="bg1"/>
                </a:solidFill>
              </a:rPr>
              <a:t>- Direcionar a um sacerdote, pastor ou outro provedor espiritual.</a:t>
            </a:r>
            <a:endParaRPr lang="pt-BR" sz="2400" dirty="0" smtClean="0">
              <a:solidFill>
                <a:schemeClr val="bg1"/>
              </a:solidFill>
            </a:endParaRPr>
          </a:p>
          <a:p>
            <a:endParaRPr lang="pt-BR" dirty="0" smtClean="0"/>
          </a:p>
          <a:p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2181" t="8534" b="5794"/>
          <a:stretch/>
        </p:blipFill>
        <p:spPr>
          <a:xfrm>
            <a:off x="8703582" y="878529"/>
            <a:ext cx="3509039" cy="461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76308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04919"/>
            <a:ext cx="12192000" cy="1507067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err="1" smtClean="0">
                <a:solidFill>
                  <a:schemeClr val="bg1"/>
                </a:solidFill>
              </a:rPr>
              <a:t>AsSistÊNcia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mÉdica</a:t>
            </a:r>
            <a:r>
              <a:rPr lang="pt-BR" sz="2800" b="1" dirty="0" smtClean="0">
                <a:solidFill>
                  <a:schemeClr val="bg1"/>
                </a:solidFill>
              </a:rPr>
              <a:t>  ideal  </a:t>
            </a:r>
            <a:r>
              <a:rPr lang="pt-BR" sz="2800" b="1" dirty="0" err="1" smtClean="0">
                <a:solidFill>
                  <a:schemeClr val="bg1"/>
                </a:solidFill>
              </a:rPr>
              <a:t>sathya</a:t>
            </a:r>
            <a:r>
              <a:rPr lang="pt-BR" sz="2800" b="1" dirty="0" smtClean="0">
                <a:solidFill>
                  <a:schemeClr val="bg1"/>
                </a:solidFill>
              </a:rPr>
              <a:t>  sai  NA  américa  </a:t>
            </a:r>
            <a:r>
              <a:rPr lang="pt-BR" sz="2800" b="1" dirty="0" err="1" smtClean="0">
                <a:solidFill>
                  <a:schemeClr val="bg1"/>
                </a:solidFill>
              </a:rPr>
              <a:t>latiNa</a:t>
            </a:r>
            <a:r>
              <a:rPr lang="pt-BR" sz="2800" b="1" dirty="0" smtClean="0">
                <a:solidFill>
                  <a:schemeClr val="bg1"/>
                </a:solidFill>
              </a:rPr>
              <a:t>. </a:t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A  perspectiva  de  </a:t>
            </a:r>
            <a:r>
              <a:rPr lang="pt-BR" sz="2800" b="1" dirty="0" err="1" smtClean="0">
                <a:solidFill>
                  <a:schemeClr val="bg1"/>
                </a:solidFill>
              </a:rPr>
              <a:t>uM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joveM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profIssioNal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dE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saÚdE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7539" y="326392"/>
            <a:ext cx="5388917" cy="4736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516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812971"/>
            <a:ext cx="12164797" cy="864239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diviNa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mÃE</a:t>
            </a:r>
            <a:r>
              <a:rPr lang="pt-BR" sz="2800" b="1" dirty="0" smtClean="0">
                <a:solidFill>
                  <a:schemeClr val="bg1"/>
                </a:solidFill>
              </a:rPr>
              <a:t>  É  </a:t>
            </a:r>
            <a:r>
              <a:rPr lang="pt-BR" sz="2800" b="1" dirty="0" err="1" smtClean="0">
                <a:solidFill>
                  <a:schemeClr val="bg1"/>
                </a:solidFill>
              </a:rPr>
              <a:t>quEM</a:t>
            </a:r>
            <a:r>
              <a:rPr lang="pt-BR" sz="2800" b="1" dirty="0" smtClean="0">
                <a:solidFill>
                  <a:schemeClr val="bg1"/>
                </a:solidFill>
              </a:rPr>
              <a:t>  </a:t>
            </a:r>
            <a:r>
              <a:rPr lang="pt-BR" sz="2800" b="1" dirty="0" err="1" smtClean="0">
                <a:solidFill>
                  <a:schemeClr val="bg1"/>
                </a:solidFill>
              </a:rPr>
              <a:t>coNsOla</a:t>
            </a:r>
            <a:r>
              <a:rPr lang="pt-BR" sz="2800" b="1" dirty="0" smtClean="0">
                <a:solidFill>
                  <a:schemeClr val="bg1"/>
                </a:solidFill>
              </a:rPr>
              <a:t>  E  </a:t>
            </a:r>
            <a:r>
              <a:rPr lang="pt-BR" sz="2800" b="1" dirty="0" err="1" smtClean="0">
                <a:solidFill>
                  <a:schemeClr val="bg1"/>
                </a:solidFill>
              </a:rPr>
              <a:t>eNXuga</a:t>
            </a:r>
            <a:r>
              <a:rPr lang="pt-BR" sz="2800" b="1" dirty="0" smtClean="0">
                <a:solidFill>
                  <a:schemeClr val="bg1"/>
                </a:solidFill>
              </a:rPr>
              <a:t>  as  </a:t>
            </a:r>
            <a:r>
              <a:rPr lang="pt-BR" sz="2800" b="1" dirty="0" err="1" smtClean="0">
                <a:solidFill>
                  <a:schemeClr val="bg1"/>
                </a:solidFill>
              </a:rPr>
              <a:t>lÁgrimas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10" b="5348"/>
          <a:stretch/>
        </p:blipFill>
        <p:spPr>
          <a:xfrm>
            <a:off x="6639342" y="16325"/>
            <a:ext cx="5552658" cy="5486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397" b="14821"/>
          <a:stretch/>
        </p:blipFill>
        <p:spPr>
          <a:xfrm>
            <a:off x="0" y="32650"/>
            <a:ext cx="6639342" cy="5470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444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7234" y="501536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t-BR" b="1" dirty="0" err="1" smtClean="0">
                <a:solidFill>
                  <a:schemeClr val="bg1"/>
                </a:solidFill>
              </a:rPr>
              <a:t>PaNFLETOS</a:t>
            </a:r>
            <a:r>
              <a:rPr lang="pt-BR" b="1" dirty="0" smtClean="0">
                <a:solidFill>
                  <a:schemeClr val="bg1"/>
                </a:solidFill>
              </a:rPr>
              <a:t> da </a:t>
            </a:r>
            <a:r>
              <a:rPr lang="pt-BR" b="1" dirty="0" err="1" smtClean="0">
                <a:solidFill>
                  <a:schemeClr val="bg1"/>
                </a:solidFill>
              </a:rPr>
              <a:t>zoNa</a:t>
            </a:r>
            <a:r>
              <a:rPr lang="pt-BR" b="1" dirty="0" smtClean="0">
                <a:solidFill>
                  <a:schemeClr val="bg1"/>
                </a:solidFill>
              </a:rPr>
              <a:t> 2b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4434" cy="481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8" y="32744"/>
            <a:ext cx="6177566" cy="4819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86406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2958" y="4916981"/>
            <a:ext cx="5840189" cy="184305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100" b="1" dirty="0" err="1" smtClean="0">
                <a:solidFill>
                  <a:schemeClr val="bg1"/>
                </a:solidFill>
              </a:rPr>
              <a:t>AJuda</a:t>
            </a:r>
            <a:r>
              <a:rPr lang="pt-BR" sz="3100" b="1" dirty="0" smtClean="0">
                <a:solidFill>
                  <a:schemeClr val="bg1"/>
                </a:solidFill>
              </a:rPr>
              <a:t>  humanitária </a:t>
            </a:r>
            <a:r>
              <a:rPr lang="pt-BR" sz="3100" b="1" dirty="0">
                <a:solidFill>
                  <a:schemeClr val="bg1"/>
                </a:solidFill>
              </a:rPr>
              <a:t>N</a:t>
            </a:r>
            <a:r>
              <a:rPr lang="pt-BR" sz="3100" b="1" dirty="0" smtClean="0">
                <a:solidFill>
                  <a:schemeClr val="bg1"/>
                </a:solidFill>
              </a:rPr>
              <a:t>os desastres  </a:t>
            </a:r>
            <a:r>
              <a:rPr lang="pt-BR" sz="3100" b="1" dirty="0" err="1" smtClean="0">
                <a:solidFill>
                  <a:schemeClr val="bg1"/>
                </a:solidFill>
              </a:rPr>
              <a:t>naturaIS</a:t>
            </a:r>
            <a:r>
              <a:rPr lang="pt-BR" sz="3100" b="1" dirty="0" smtClean="0">
                <a:solidFill>
                  <a:schemeClr val="bg1"/>
                </a:solidFill>
              </a:rPr>
              <a:t/>
            </a:r>
            <a:br>
              <a:rPr lang="pt-BR" sz="3100" b="1" dirty="0" smtClean="0">
                <a:solidFill>
                  <a:schemeClr val="bg1"/>
                </a:solidFill>
              </a:rPr>
            </a:br>
            <a:r>
              <a:rPr lang="pt-BR" sz="3100" b="1" dirty="0" smtClean="0">
                <a:solidFill>
                  <a:schemeClr val="bg1"/>
                </a:solidFill>
              </a:rPr>
              <a:t/>
            </a:r>
            <a:br>
              <a:rPr lang="pt-BR" sz="3100" b="1" dirty="0" smtClean="0">
                <a:solidFill>
                  <a:schemeClr val="bg1"/>
                </a:solidFill>
              </a:rPr>
            </a:br>
            <a:r>
              <a:rPr lang="pt-BR" sz="3100" b="1" dirty="0" smtClean="0">
                <a:solidFill>
                  <a:schemeClr val="bg1"/>
                </a:solidFill>
              </a:rPr>
              <a:t>dr.  </a:t>
            </a:r>
            <a:r>
              <a:rPr lang="pt-BR" sz="3100" b="1" dirty="0" err="1" smtClean="0">
                <a:solidFill>
                  <a:schemeClr val="bg1"/>
                </a:solidFill>
              </a:rPr>
              <a:t>Hari</a:t>
            </a:r>
            <a:r>
              <a:rPr lang="pt-BR" sz="3100" b="1" dirty="0" smtClean="0">
                <a:solidFill>
                  <a:schemeClr val="bg1"/>
                </a:solidFill>
              </a:rPr>
              <a:t>  </a:t>
            </a:r>
            <a:r>
              <a:rPr lang="pt-BR" sz="3100" b="1" dirty="0" err="1" smtClean="0">
                <a:solidFill>
                  <a:schemeClr val="bg1"/>
                </a:solidFill>
              </a:rPr>
              <a:t>conjeeveram</a:t>
            </a:r>
            <a:r>
              <a:rPr lang="pt-BR" sz="3100" b="1" dirty="0" smtClean="0">
                <a:solidFill>
                  <a:schemeClr val="bg1"/>
                </a:solidFill>
              </a:rPr>
              <a:t>  E</a:t>
            </a:r>
            <a:br>
              <a:rPr lang="pt-BR" sz="3100" b="1" dirty="0" smtClean="0">
                <a:solidFill>
                  <a:schemeClr val="bg1"/>
                </a:solidFill>
              </a:rPr>
            </a:br>
            <a:r>
              <a:rPr lang="pt-BR" sz="3200" b="1" dirty="0" err="1" smtClean="0">
                <a:solidFill>
                  <a:schemeClr val="bg1"/>
                </a:solidFill>
              </a:rPr>
              <a:t>alex</a:t>
            </a:r>
            <a:r>
              <a:rPr lang="pt-BR" sz="3200" b="1" dirty="0" smtClean="0">
                <a:solidFill>
                  <a:schemeClr val="bg1"/>
                </a:solidFill>
              </a:rPr>
              <a:t>  grana</a:t>
            </a:r>
            <a:r>
              <a:rPr lang="pt-BR" sz="3200" dirty="0" smtClean="0"/>
              <a:t/>
            </a:r>
            <a:br>
              <a:rPr lang="pt-BR" sz="3200" dirty="0" smtClean="0"/>
            </a:br>
            <a:endParaRPr lang="pt-BR" sz="32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8"/>
            <a:ext cx="5257800" cy="359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93206"/>
            <a:ext cx="5257799" cy="32647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5" y="-1"/>
            <a:ext cx="6905975" cy="4198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9852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18275"/>
            <a:ext cx="12191999" cy="1507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err="1" smtClean="0">
                <a:solidFill>
                  <a:schemeClr val="bg1"/>
                </a:solidFill>
              </a:rPr>
              <a:t>CoM</a:t>
            </a:r>
            <a:r>
              <a:rPr lang="pt-BR" sz="2800" b="1" dirty="0" smtClean="0">
                <a:solidFill>
                  <a:schemeClr val="bg1"/>
                </a:solidFill>
              </a:rPr>
              <a:t>  dra. </a:t>
            </a:r>
            <a:r>
              <a:rPr lang="pt-BR" sz="2800" b="1" dirty="0" err="1" smtClean="0">
                <a:solidFill>
                  <a:schemeClr val="bg1"/>
                </a:solidFill>
              </a:rPr>
              <a:t>ana</a:t>
            </a:r>
            <a:r>
              <a:rPr lang="pt-BR" sz="2800" b="1" dirty="0" smtClean="0">
                <a:solidFill>
                  <a:schemeClr val="bg1"/>
                </a:solidFill>
              </a:rPr>
              <a:t> Fernandes  e  O  Dr. </a:t>
            </a:r>
            <a:r>
              <a:rPr lang="pt-BR" sz="2800" b="1" dirty="0" err="1" smtClean="0">
                <a:solidFill>
                  <a:schemeClr val="bg1"/>
                </a:solidFill>
              </a:rPr>
              <a:t>Narendranath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reddy</a:t>
            </a:r>
            <a:r>
              <a:rPr lang="pt-BR" sz="2800" b="1" dirty="0" smtClean="0">
                <a:solidFill>
                  <a:schemeClr val="bg1"/>
                </a:solidFill>
              </a:rPr>
              <a:t>, </a:t>
            </a:r>
            <a:br>
              <a:rPr lang="pt-BR" sz="2800" b="1" dirty="0" smtClean="0">
                <a:solidFill>
                  <a:schemeClr val="bg1"/>
                </a:solidFill>
              </a:rPr>
            </a:br>
            <a:r>
              <a:rPr lang="pt-BR" sz="2800" b="1" dirty="0" smtClean="0">
                <a:solidFill>
                  <a:schemeClr val="bg1"/>
                </a:solidFill>
              </a:rPr>
              <a:t>presidente </a:t>
            </a:r>
            <a:r>
              <a:rPr lang="pt-BR" sz="2800" b="1" dirty="0" err="1" smtClean="0">
                <a:solidFill>
                  <a:schemeClr val="bg1"/>
                </a:solidFill>
              </a:rPr>
              <a:t>dO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800" b="1" dirty="0" err="1" smtClean="0">
                <a:solidFill>
                  <a:schemeClr val="bg1"/>
                </a:solidFill>
              </a:rPr>
              <a:t>conseLHo</a:t>
            </a:r>
            <a:r>
              <a:rPr lang="pt-BR" sz="2800" b="1" dirty="0" smtClean="0">
                <a:solidFill>
                  <a:schemeClr val="bg1"/>
                </a:solidFill>
              </a:rPr>
              <a:t> de </a:t>
            </a:r>
            <a:r>
              <a:rPr lang="pt-BR" sz="2800" b="1" dirty="0" err="1" smtClean="0">
                <a:solidFill>
                  <a:schemeClr val="bg1"/>
                </a:solidFill>
              </a:rPr>
              <a:t>prasanthi</a:t>
            </a:r>
            <a:endParaRPr lang="pt-BR" sz="28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1950" y="409277"/>
            <a:ext cx="5278582" cy="4525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204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4563" y="5241701"/>
            <a:ext cx="10318236" cy="1152659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ORGANIZAÇÃO INTERNACIONAL  SATHYA SAI 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ZONA 2B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ACAMPAMENTOS E CLÍNICAS MÉDICAS  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51" y="16625"/>
            <a:ext cx="9601196" cy="524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128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506194" y="424544"/>
            <a:ext cx="6417129" cy="1371600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 err="1" smtClean="0">
                <a:solidFill>
                  <a:schemeClr val="bg1"/>
                </a:solidFill>
              </a:rPr>
              <a:t>PrincÍpIOS</a:t>
            </a:r>
            <a:r>
              <a:rPr lang="pt-BR" sz="3600" b="1" dirty="0" smtClean="0">
                <a:solidFill>
                  <a:schemeClr val="bg1"/>
                </a:solidFill>
              </a:rPr>
              <a:t> DA </a:t>
            </a:r>
            <a:br>
              <a:rPr lang="pt-BR" sz="3600" b="1" dirty="0" smtClean="0">
                <a:solidFill>
                  <a:schemeClr val="bg1"/>
                </a:solidFill>
              </a:rPr>
            </a:br>
            <a:r>
              <a:rPr lang="pt-BR" sz="3600" b="1" dirty="0" err="1" smtClean="0">
                <a:solidFill>
                  <a:schemeClr val="bg1"/>
                </a:solidFill>
              </a:rPr>
              <a:t>ASsISTÊnCIA</a:t>
            </a:r>
            <a:r>
              <a:rPr lang="pt-BR" sz="3600" b="1" dirty="0" smtClean="0">
                <a:solidFill>
                  <a:schemeClr val="bg1"/>
                </a:solidFill>
              </a:rPr>
              <a:t> MÉDICA </a:t>
            </a:r>
            <a:br>
              <a:rPr lang="pt-BR" sz="3600" b="1" dirty="0" smtClean="0">
                <a:solidFill>
                  <a:schemeClr val="bg1"/>
                </a:solidFill>
              </a:rPr>
            </a:br>
            <a:r>
              <a:rPr lang="pt-BR" sz="3600" b="1" dirty="0" smtClean="0">
                <a:solidFill>
                  <a:schemeClr val="bg1"/>
                </a:solidFill>
              </a:rPr>
              <a:t>SATHYA SAI</a:t>
            </a:r>
            <a:endParaRPr lang="pt-BR" sz="3600" b="1" dirty="0">
              <a:solidFill>
                <a:schemeClr val="bg1"/>
              </a:solidFill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4130" y="0"/>
            <a:ext cx="6917872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107268" y="2085304"/>
            <a:ext cx="7232254" cy="4953000"/>
          </a:xfrm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1.MEDICINA UNIVERSAL 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2. MEDICINA GRATUITA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3. MEDICINA AMOROSA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4. MEDICINA INTEGRATIVA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5. MEDICINA PREVENTIVA</a:t>
            </a:r>
          </a:p>
          <a:p>
            <a:r>
              <a:rPr lang="pt-BR" sz="3200" b="1" dirty="0" smtClean="0">
                <a:solidFill>
                  <a:schemeClr val="bg1"/>
                </a:solidFill>
              </a:rPr>
              <a:t>6. MEDICINA IMEDIATA</a:t>
            </a:r>
          </a:p>
        </p:txBody>
      </p:sp>
    </p:spTree>
    <p:extLst>
      <p:ext uri="{BB962C8B-B14F-4D97-AF65-F5344CB8AC3E}">
        <p14:creationId xmlns="" xmlns:p14="http://schemas.microsoft.com/office/powerpoint/2010/main" val="378648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0635" y="5233609"/>
            <a:ext cx="671728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      </a:t>
            </a:r>
            <a:r>
              <a:rPr lang="pt-BR" sz="3200" b="1" dirty="0" err="1" smtClean="0">
                <a:solidFill>
                  <a:schemeClr val="bg1"/>
                </a:solidFill>
              </a:rPr>
              <a:t>ObjetivOS</a:t>
            </a:r>
            <a:r>
              <a:rPr lang="pt-BR" sz="3200" b="1" dirty="0" smtClean="0">
                <a:solidFill>
                  <a:schemeClr val="bg1"/>
                </a:solidFill>
              </a:rPr>
              <a:t> DO PROGRAMA  ACAMPAMENTOS E CLÍNICAS MÉDICAS </a:t>
            </a:r>
            <a:r>
              <a:rPr lang="pt-BR" sz="3200" b="1" dirty="0">
                <a:solidFill>
                  <a:schemeClr val="bg1"/>
                </a:solidFill>
              </a:rPr>
              <a:t>-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</a:rPr>
              <a:t>zonA</a:t>
            </a:r>
            <a:r>
              <a:rPr lang="pt-BR" sz="3200" b="1" dirty="0" smtClean="0">
                <a:solidFill>
                  <a:schemeClr val="bg1"/>
                </a:solidFill>
              </a:rPr>
              <a:t> 2b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6" name="AutoShape 2" descr="Resultado de imagem para imagens de sathya sai baba no hospital"/>
          <p:cNvSpPr>
            <a:spLocks noChangeAspect="1" noChangeArrowheads="1"/>
          </p:cNvSpPr>
          <p:nvPr/>
        </p:nvSpPr>
        <p:spPr bwMode="auto">
          <a:xfrm>
            <a:off x="684212" y="26409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112" y="50370"/>
            <a:ext cx="6136888" cy="5024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Resultado de imagem para imagens de sathya sai baba no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" y="49911"/>
            <a:ext cx="6055112" cy="4989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8542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8679" y="4993171"/>
            <a:ext cx="8534400" cy="1507067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Expandir a mensagem de </a:t>
            </a:r>
            <a:r>
              <a:rPr lang="pt-BR" b="1" dirty="0" err="1" smtClean="0">
                <a:solidFill>
                  <a:schemeClr val="bg1"/>
                </a:solidFill>
              </a:rPr>
              <a:t>swami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548" y="73518"/>
            <a:ext cx="9143999" cy="5017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067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790" y="66906"/>
            <a:ext cx="9105090" cy="5295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60404" y="5719864"/>
            <a:ext cx="9613861" cy="1296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AÇÃO QUE TRANSFORMA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37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7780" y="5186571"/>
            <a:ext cx="7085082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AÇÕES DE AMOR </a:t>
            </a:r>
            <a:r>
              <a:rPr lang="pt-BR" b="1" dirty="0" err="1">
                <a:solidFill>
                  <a:schemeClr val="bg1"/>
                </a:solidFill>
              </a:rPr>
              <a:t>n</a:t>
            </a:r>
            <a:r>
              <a:rPr lang="pt-BR" b="1" dirty="0" err="1" smtClean="0">
                <a:solidFill>
                  <a:schemeClr val="bg1"/>
                </a:solidFill>
              </a:rPr>
              <a:t>OS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AcampameNtos</a:t>
            </a:r>
            <a:r>
              <a:rPr lang="pt-BR" b="1" dirty="0" smtClean="0">
                <a:solidFill>
                  <a:schemeClr val="bg1"/>
                </a:solidFill>
              </a:rPr>
              <a:t> E CLÍNICAS MÉDICAS </a:t>
            </a:r>
            <a:r>
              <a:rPr lang="pt-BR" b="1" dirty="0" err="1">
                <a:solidFill>
                  <a:schemeClr val="bg1"/>
                </a:solidFill>
              </a:rPr>
              <a:t>n</a:t>
            </a:r>
            <a:r>
              <a:rPr lang="pt-BR" b="1" dirty="0" err="1" smtClean="0">
                <a:solidFill>
                  <a:schemeClr val="bg1"/>
                </a:solidFill>
              </a:rPr>
              <a:t>A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zoNa</a:t>
            </a:r>
            <a:r>
              <a:rPr lang="pt-BR" b="1" dirty="0" smtClean="0">
                <a:solidFill>
                  <a:schemeClr val="bg1"/>
                </a:solidFill>
              </a:rPr>
              <a:t> 2b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01" y="0"/>
            <a:ext cx="7271467" cy="5030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93852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00" y="-530721"/>
            <a:ext cx="7159171" cy="7388722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ORGANIZAÇÃO INTERNACIONAL 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SATHYA SAI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err="1">
                <a:solidFill>
                  <a:schemeClr val="bg1"/>
                </a:solidFill>
              </a:rPr>
              <a:t>Z</a:t>
            </a:r>
            <a:r>
              <a:rPr lang="pt-BR" sz="3200" b="1" dirty="0" err="1" smtClean="0">
                <a:solidFill>
                  <a:schemeClr val="bg1"/>
                </a:solidFill>
              </a:rPr>
              <a:t>onA</a:t>
            </a:r>
            <a:r>
              <a:rPr lang="pt-BR" sz="3200" b="1" dirty="0" smtClean="0">
                <a:solidFill>
                  <a:schemeClr val="bg1"/>
                </a:solidFill>
              </a:rPr>
              <a:t> 2b          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  2 </a:t>
            </a:r>
            <a:r>
              <a:rPr lang="pt-BR" sz="3200" b="1" dirty="0" err="1" smtClean="0">
                <a:solidFill>
                  <a:schemeClr val="bg1"/>
                </a:solidFill>
              </a:rPr>
              <a:t>regiÕES</a:t>
            </a: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regiÃO</a:t>
            </a:r>
            <a:r>
              <a:rPr lang="pt-BR" sz="32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pt-BR" sz="3200" b="1" dirty="0" smtClean="0">
                <a:solidFill>
                  <a:schemeClr val="accent1"/>
                </a:solidFill>
              </a:rPr>
              <a:t>22</a:t>
            </a:r>
            <a:r>
              <a:rPr lang="pt-BR" sz="3200" b="1" dirty="0" smtClean="0">
                <a:solidFill>
                  <a:schemeClr val="bg1"/>
                </a:solidFill>
              </a:rPr>
              <a:t>  (colômbia, </a:t>
            </a:r>
            <a:r>
              <a:rPr lang="pt-BR" sz="3200" b="1" dirty="0" err="1" smtClean="0">
                <a:solidFill>
                  <a:schemeClr val="bg1"/>
                </a:solidFill>
              </a:rPr>
              <a:t>eQuador</a:t>
            </a:r>
            <a:r>
              <a:rPr lang="pt-BR" sz="3200" b="1" dirty="0" smtClean="0">
                <a:solidFill>
                  <a:schemeClr val="bg1"/>
                </a:solidFill>
              </a:rPr>
              <a:t>, PERU </a:t>
            </a:r>
            <a:r>
              <a:rPr lang="pt-BR" sz="3200" b="1" dirty="0">
                <a:solidFill>
                  <a:schemeClr val="bg1"/>
                </a:solidFill>
              </a:rPr>
              <a:t>E</a:t>
            </a:r>
            <a:r>
              <a:rPr lang="pt-BR" sz="3200" b="1" dirty="0" smtClean="0">
                <a:solidFill>
                  <a:schemeClr val="bg1"/>
                </a:solidFill>
              </a:rPr>
              <a:t> Venezuela)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/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err="1" smtClean="0">
                <a:solidFill>
                  <a:schemeClr val="accent1"/>
                </a:solidFill>
              </a:rPr>
              <a:t>regiÃO</a:t>
            </a:r>
            <a:r>
              <a:rPr lang="pt-BR" sz="3200" b="1" dirty="0" smtClean="0">
                <a:solidFill>
                  <a:schemeClr val="accent1"/>
                </a:solidFill>
              </a:rPr>
              <a:t> 23</a:t>
            </a:r>
            <a:r>
              <a:rPr lang="pt-BR" sz="3200" b="1" dirty="0" smtClean="0">
                <a:solidFill>
                  <a:schemeClr val="bg1"/>
                </a:solidFill>
              </a:rPr>
              <a:t>  (argentina, </a:t>
            </a:r>
            <a:r>
              <a:rPr lang="pt-BR" sz="3200" b="1" dirty="0" err="1" smtClean="0">
                <a:solidFill>
                  <a:schemeClr val="bg1"/>
                </a:solidFill>
              </a:rPr>
              <a:t>bolÍvia</a:t>
            </a:r>
            <a:r>
              <a:rPr lang="pt-BR" sz="3200" b="1" dirty="0" smtClean="0">
                <a:solidFill>
                  <a:schemeClr val="bg1"/>
                </a:solidFill>
              </a:rPr>
              <a:t>, 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err="1" smtClean="0">
                <a:solidFill>
                  <a:schemeClr val="bg1"/>
                </a:solidFill>
              </a:rPr>
              <a:t>braSil</a:t>
            </a:r>
            <a:r>
              <a:rPr lang="pt-BR" sz="3200" b="1" dirty="0" smtClean="0">
                <a:solidFill>
                  <a:schemeClr val="bg1"/>
                </a:solidFill>
              </a:rPr>
              <a:t>, chile,  </a:t>
            </a:r>
            <a:r>
              <a:rPr lang="pt-BR" sz="3200" b="1" dirty="0" err="1" smtClean="0">
                <a:solidFill>
                  <a:schemeClr val="bg1"/>
                </a:solidFill>
              </a:rPr>
              <a:t>guIana</a:t>
            </a:r>
            <a:r>
              <a:rPr lang="pt-BR" sz="3200" b="1" dirty="0" smtClean="0">
                <a:solidFill>
                  <a:schemeClr val="bg1"/>
                </a:solidFill>
              </a:rPr>
              <a:t> FRANCESA,  </a:t>
            </a:r>
            <a:r>
              <a:rPr lang="pt-BR" sz="3200" b="1" dirty="0" err="1" smtClean="0">
                <a:solidFill>
                  <a:schemeClr val="bg1"/>
                </a:solidFill>
              </a:rPr>
              <a:t>ParaguaI</a:t>
            </a:r>
            <a:r>
              <a:rPr lang="pt-BR" sz="3200" b="1" dirty="0" smtClean="0">
                <a:solidFill>
                  <a:schemeClr val="bg1"/>
                </a:solidFill>
              </a:rPr>
              <a:t> E </a:t>
            </a:r>
            <a:r>
              <a:rPr lang="pt-BR" sz="3200" b="1" dirty="0" err="1" smtClean="0">
                <a:solidFill>
                  <a:schemeClr val="bg1"/>
                </a:solidFill>
              </a:rPr>
              <a:t>uruguaI</a:t>
            </a:r>
            <a:r>
              <a:rPr lang="pt-BR" b="1" dirty="0" smtClean="0">
                <a:solidFill>
                  <a:schemeClr val="bg1"/>
                </a:solidFill>
              </a:rPr>
              <a:t>)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29" y="-120464"/>
            <a:ext cx="4862771" cy="6978464"/>
          </a:xfrm>
        </p:spPr>
      </p:pic>
    </p:spTree>
    <p:extLst>
      <p:ext uri="{BB962C8B-B14F-4D97-AF65-F5344CB8AC3E}">
        <p14:creationId xmlns="" xmlns:p14="http://schemas.microsoft.com/office/powerpoint/2010/main" val="246916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0040" y="3843586"/>
            <a:ext cx="7358063" cy="2243138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Desastres </a:t>
            </a:r>
            <a:r>
              <a:rPr lang="pt-BR" sz="3200" b="1" dirty="0" err="1" smtClean="0">
                <a:solidFill>
                  <a:schemeClr val="bg1"/>
                </a:solidFill>
              </a:rPr>
              <a:t>NaturaIS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</a:rPr>
              <a:t>mAIS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</a:rPr>
              <a:t>comuNs</a:t>
            </a:r>
            <a:r>
              <a:rPr lang="pt-BR" sz="3200" b="1" dirty="0" smtClean="0">
                <a:solidFill>
                  <a:schemeClr val="bg1"/>
                </a:solidFill>
              </a:rPr>
              <a:t> NA ZONA 2B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0" y="4753786"/>
            <a:ext cx="12192000" cy="26332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TERREMOTOS, TORMENTAS, INUNDAÇÕES, DESLIZAMENTOS DE TERRA, INCÊNDIOS FLORESTAIS </a:t>
            </a:r>
            <a:r>
              <a:rPr lang="pt-BR" sz="3200" b="1" dirty="0">
                <a:solidFill>
                  <a:schemeClr val="bg1"/>
                </a:solidFill>
              </a:rPr>
              <a:t>E</a:t>
            </a:r>
            <a:r>
              <a:rPr lang="pt-BR" sz="3200" b="1" dirty="0" smtClean="0">
                <a:solidFill>
                  <a:schemeClr val="bg1"/>
                </a:solidFill>
              </a:rPr>
              <a:t> ERUPÇÕES VULCÂNICAS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03" y="23315"/>
            <a:ext cx="7409701" cy="4075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84661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Citável">
  <a:themeElements>
    <a:clrScheme name="Personalizada 1">
      <a:dk1>
        <a:sysClr val="windowText" lastClr="000000"/>
      </a:dk1>
      <a:lt1>
        <a:sysClr val="window" lastClr="FFFFFF"/>
      </a:lt1>
      <a:dk2>
        <a:srgbClr val="C87D0E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608</TotalTime>
  <Words>242</Words>
  <Application>Microsoft Office PowerPoint</Application>
  <PresentationFormat>Custom</PresentationFormat>
  <Paragraphs>31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Berlim</vt:lpstr>
      <vt:lpstr>Fatia</vt:lpstr>
      <vt:lpstr>Citável</vt:lpstr>
      <vt:lpstr>Slide 1</vt:lpstr>
      <vt:lpstr>Slide 2</vt:lpstr>
      <vt:lpstr>PrincÍpIOS DA  ASsISTÊnCIA MÉDICA  SATHYA SAI</vt:lpstr>
      <vt:lpstr>      ObjetivOS DO PROGRAMA  ACAMPAMENTOS E CLÍNICAS MÉDICAS - zonA 2b</vt:lpstr>
      <vt:lpstr>Expandir a mensagem de swami</vt:lpstr>
      <vt:lpstr>Slide 6</vt:lpstr>
      <vt:lpstr>AÇÕES DE AMOR nOS AcampameNtos E CLÍNICAS MÉDICAS nA zoNa 2b</vt:lpstr>
      <vt:lpstr>ORGANIZAÇÃO INTERNACIONAL  SATHYA SAI  ZonA 2b             2 regiÕES  regiÃO 22  (colômbia, eQuador, PERU E Venezuela)  regiÃO 23  (argentina, bolÍvia,  braSil, chile,  guIana FRANCESA,  ParaguaI E uruguaI)</vt:lpstr>
      <vt:lpstr>Desastres NaturaIS mAIS comuNs NA ZONA 2B</vt:lpstr>
      <vt:lpstr>Slide 10</vt:lpstr>
      <vt:lpstr>ESPIRITUALIDADE E ASSISTÊNCIA MÉDICA Dra. ChristhiNa de WDC FÉ E CRENÇA  </vt:lpstr>
      <vt:lpstr>AsSistÊNcia  mÉdica  ideal  sathya  sai  NA  américa  latiNa.  A  perspectiva  de  uM  joveM  profIssioNal  dE  saÚdE</vt:lpstr>
      <vt:lpstr>A  diviNa  mÃE  É  quEM  coNsOla  E  eNXuga  as  lÁgrimas</vt:lpstr>
      <vt:lpstr>PaNFLETOS da zoNa 2b</vt:lpstr>
      <vt:lpstr>AJuda  humanitária Nos desastres  naturaIS  dr.  Hari  conjeeveram  E alex  grana </vt:lpstr>
      <vt:lpstr>CoM  dra. ana Fernandes  e  O  Dr. Narendranath reddy,  presidente dO conseLHo de prasanthi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Cartaz abertura congresso</dc:title>
  <dc:creator>Roberto Cunha</dc:creator>
  <cp:lastModifiedBy>Fernanda Medeiros</cp:lastModifiedBy>
  <cp:revision>79</cp:revision>
  <dcterms:created xsi:type="dcterms:W3CDTF">2019-03-07T13:00:09Z</dcterms:created>
  <dcterms:modified xsi:type="dcterms:W3CDTF">2019-07-13T01:31:47Z</dcterms:modified>
</cp:coreProperties>
</file>