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2" r:id="rId4"/>
    <p:sldId id="263" r:id="rId5"/>
    <p:sldId id="266" r:id="rId6"/>
    <p:sldId id="267" r:id="rId7"/>
    <p:sldId id="264" r:id="rId8"/>
    <p:sldId id="265" r:id="rId9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2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2000" spc="-1">
                <a:latin typeface="Arial"/>
              </a:rPr>
              <a:t>Pulse para editar el formato de las notas</a:t>
            </a:r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es-AR" sz="1400" spc="-1">
                <a:latin typeface="Times New Roman"/>
              </a:rPr>
              <a:t>&lt;encabezamiento&gt;</a:t>
            </a:r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es-AR" sz="1400" spc="-1">
                <a:latin typeface="Times New Roman"/>
              </a:rPr>
              <a:t>&lt;fecha/hora&gt;</a:t>
            </a:r>
            <a:endParaRPr/>
          </a:p>
        </p:txBody>
      </p:sp>
      <p:sp>
        <p:nvSpPr>
          <p:cNvPr id="45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es-AR" sz="1400" spc="-1"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46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6A86DA5B-6C8E-42A8-B395-CA2041822854}" type="slidenum">
              <a:rPr lang="es-AR" sz="1400" spc="-1">
                <a:latin typeface="Times New Roman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</p:spPr>
        <p:txBody>
          <a:bodyPr/>
          <a:lstStyle/>
          <a:p>
            <a:endParaRPr dirty="0"/>
          </a:p>
        </p:txBody>
      </p:sp>
      <p:sp>
        <p:nvSpPr>
          <p:cNvPr id="58" name="TextShape 2"/>
          <p:cNvSpPr txBox="1"/>
          <p:nvPr/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r">
              <a:lnSpc>
                <a:spcPct val="100000"/>
              </a:lnSpc>
            </a:pPr>
            <a:fld id="{E1D9BA9B-A6CD-403F-A5B4-DB4DCD42C4A4}" type="slidenum">
              <a:rPr lang="es-AR" sz="1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n-lt"/>
                <a:ea typeface="+mn-ea"/>
              </a:rPr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algn="r"/>
            <a:fld id="{6A86DA5B-6C8E-42A8-B395-CA2041822854}" type="slidenum">
              <a:rPr lang="es-AR" sz="1400" spc="-1" smtClean="0">
                <a:latin typeface="Times New Roman"/>
              </a:rPr>
              <a:t>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50222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9" name="PlaceHolder 3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40" name="Imagem 39"/>
          <p:cNvPicPr/>
          <p:nvPr/>
        </p:nvPicPr>
        <p:blipFill>
          <a:blip r:embed="rId2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  <p:pic>
        <p:nvPicPr>
          <p:cNvPr id="41" name="Imagem 40"/>
          <p:cNvPicPr/>
          <p:nvPr/>
        </p:nvPicPr>
        <p:blipFill>
          <a:blip r:embed="rId2"/>
          <a:stretch/>
        </p:blipFill>
        <p:spPr>
          <a:xfrm>
            <a:off x="2444760" y="1200240"/>
            <a:ext cx="4253760" cy="33940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subTitle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subTitle"/>
          </p:nvPr>
        </p:nvSpPr>
        <p:spPr>
          <a:xfrm>
            <a:off x="457200" y="57240"/>
            <a:ext cx="8229240" cy="3972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57200" y="2973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33940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674240" y="2973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674240" y="1200240"/>
            <a:ext cx="401580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457200" y="2973240"/>
            <a:ext cx="8229240" cy="16189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ustomShape 1"/>
          <p:cNvSpPr/>
          <p:nvPr/>
        </p:nvSpPr>
        <p:spPr>
          <a:xfrm>
            <a:off x="8620200" y="0"/>
            <a:ext cx="533160" cy="97128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9" name="CustomShape 2"/>
          <p:cNvSpPr/>
          <p:nvPr/>
        </p:nvSpPr>
        <p:spPr>
          <a:xfrm>
            <a:off x="7799400" y="0"/>
            <a:ext cx="960120" cy="97128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0" y="0"/>
            <a:ext cx="7837200" cy="97128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457200" y="57240"/>
            <a:ext cx="8229240" cy="85680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Click to edit Master title style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200240"/>
            <a:ext cx="8229240" cy="339408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Pulse para editar el formato de esquema del texto</a:t>
            </a:r>
            <a:endParaRPr/>
          </a:p>
          <a:p>
            <a:pPr marL="864000" lvl="1" indent="-324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Segundo nivel del esquema</a:t>
            </a:r>
            <a:endParaRPr/>
          </a:p>
          <a:p>
            <a:pPr marL="1296000" lvl="2" indent="-288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Tercer nivel del esquema</a:t>
            </a:r>
            <a:endParaRPr/>
          </a:p>
          <a:p>
            <a:pPr marL="1728000" lvl="3" indent="-216000">
              <a:buClr>
                <a:srgbClr val="FFFFFF"/>
              </a:buClr>
              <a:buSzPct val="75000"/>
              <a:buFont typeface="StarSymbol"/>
              <a:buChar char="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Cuarto nivel del esquema</a:t>
            </a:r>
            <a:endParaRPr/>
          </a:p>
          <a:p>
            <a:pPr marL="2160000" lvl="4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Quinto nivel del esquema</a:t>
            </a:r>
            <a:endParaRPr/>
          </a:p>
          <a:p>
            <a:pPr marL="2592000" lvl="5" indent="-216000">
              <a:buClr>
                <a:srgbClr val="FFFFFF"/>
              </a:buClr>
              <a:buSzPct val="45000"/>
              <a:buFont typeface="StarSymbol"/>
              <a:buChar char="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Sexto nivel del esquema</a:t>
            </a:r>
            <a:endParaRPr/>
          </a:p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Séptimo nivel del esquemaClick to edit Master text styles</a:t>
            </a:r>
            <a:endParaRPr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en-US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Second level</a:t>
            </a:r>
            <a:endParaRPr/>
          </a:p>
          <a:p>
            <a:pPr marL="1143000" lvl="2" indent="-228240">
              <a:lnSpc>
                <a:spcPct val="100000"/>
              </a:lnSpc>
              <a:buFont typeface="Arial"/>
              <a:buChar char="•"/>
            </a:pPr>
            <a:r>
              <a:rPr lang="en-US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Third level</a:t>
            </a:r>
            <a:endParaRPr/>
          </a:p>
          <a:p>
            <a:pPr marL="1600200" lvl="3" indent="-228240">
              <a:lnSpc>
                <a:spcPct val="100000"/>
              </a:lnSpc>
              <a:buFont typeface="Arial"/>
              <a:buChar char="–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Fourth level</a:t>
            </a:r>
            <a:endParaRPr/>
          </a:p>
          <a:p>
            <a:pPr marL="2057400" lvl="4" indent="-228240">
              <a:lnSpc>
                <a:spcPct val="100000"/>
              </a:lnSpc>
              <a:buFont typeface="Arial"/>
              <a:buChar char="»"/>
            </a:pPr>
            <a:r>
              <a:rPr lang="en-US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Fifth level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457200" y="47671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es-A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3/08/17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4767120"/>
            <a:ext cx="2895120" cy="2736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6553080" y="4767120"/>
            <a:ext cx="2133360" cy="2736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B1DB539B-85C9-4075-95C2-33C00E505635}" type="slidenum">
              <a:rPr lang="es-AR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0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ksrinivasan@sathyasai.org" TargetMode="External"/><Relationship Id="rId5" Type="http://schemas.openxmlformats.org/officeDocument/2006/relationships/hyperlink" Target="mailto:lgutter@sathyasai.org" TargetMode="Externa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6"/>
          <p:cNvPicPr/>
          <p:nvPr/>
        </p:nvPicPr>
        <p:blipFill>
          <a:blip r:embed="rId3"/>
          <a:stretch/>
        </p:blipFill>
        <p:spPr>
          <a:xfrm>
            <a:off x="-2507040" y="318549"/>
            <a:ext cx="1745280" cy="1757520"/>
          </a:xfrm>
          <a:prstGeom prst="rect">
            <a:avLst/>
          </a:prstGeom>
          <a:ln>
            <a:noFill/>
          </a:ln>
        </p:spPr>
      </p:pic>
      <p:pic>
        <p:nvPicPr>
          <p:cNvPr id="52" name="Picture 8"/>
          <p:cNvPicPr/>
          <p:nvPr/>
        </p:nvPicPr>
        <p:blipFill>
          <a:blip r:embed="rId4"/>
          <a:stretch/>
        </p:blipFill>
        <p:spPr>
          <a:xfrm>
            <a:off x="9879994" y="435600"/>
            <a:ext cx="1828440" cy="1824480"/>
          </a:xfrm>
          <a:prstGeom prst="rect">
            <a:avLst/>
          </a:prstGeom>
          <a:ln>
            <a:noFill/>
          </a:ln>
        </p:spPr>
      </p:pic>
      <p:pic>
        <p:nvPicPr>
          <p:cNvPr id="53" name="Picture 9"/>
          <p:cNvPicPr/>
          <p:nvPr/>
        </p:nvPicPr>
        <p:blipFill>
          <a:blip r:embed="rId5"/>
          <a:stretch/>
        </p:blipFill>
        <p:spPr>
          <a:xfrm>
            <a:off x="9718714" y="2642605"/>
            <a:ext cx="1763280" cy="1753200"/>
          </a:xfrm>
          <a:prstGeom prst="rect">
            <a:avLst/>
          </a:prstGeom>
          <a:ln>
            <a:noFill/>
          </a:ln>
        </p:spPr>
      </p:pic>
      <p:pic>
        <p:nvPicPr>
          <p:cNvPr id="2" name="Imagem 1">
            <a:extLst>
              <a:ext uri="{FF2B5EF4-FFF2-40B4-BE49-F238E27FC236}">
                <a16:creationId xmlns:a16="http://schemas.microsoft.com/office/drawing/2014/main" id="{183C8298-1F81-41F6-88E0-A1E1EF458B8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94039" y="2570"/>
            <a:ext cx="5685735" cy="5140930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B59ED35-870F-43C0-B777-66888EB85BC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94040" y="4795702"/>
            <a:ext cx="2736943" cy="25071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CFC0FE5-69BA-4C50-AAD4-CE8C1A2041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-26126" y="2572"/>
            <a:ext cx="3520164" cy="4217020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BA261ED-8937-4AAF-98E5-E55FF4ADAB82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0" y="4219592"/>
            <a:ext cx="3494039" cy="923908"/>
          </a:xfrm>
          <a:prstGeom prst="rect">
            <a:avLst/>
          </a:prstGeom>
        </p:spPr>
      </p:pic>
      <p:sp>
        <p:nvSpPr>
          <p:cNvPr id="18" name="CustomShape 3">
            <a:extLst>
              <a:ext uri="{FF2B5EF4-FFF2-40B4-BE49-F238E27FC236}">
                <a16:creationId xmlns:a16="http://schemas.microsoft.com/office/drawing/2014/main" id="{158E1959-4AB0-423D-8369-C4937BECF6A7}"/>
              </a:ext>
            </a:extLst>
          </p:cNvPr>
          <p:cNvSpPr/>
          <p:nvPr/>
        </p:nvSpPr>
        <p:spPr>
          <a:xfrm>
            <a:off x="0" y="4795702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  <p:sp>
        <p:nvSpPr>
          <p:cNvPr id="19" name="TextShape 2">
            <a:extLst>
              <a:ext uri="{FF2B5EF4-FFF2-40B4-BE49-F238E27FC236}">
                <a16:creationId xmlns:a16="http://schemas.microsoft.com/office/drawing/2014/main" id="{42842453-5625-4F4D-A832-2D67FA1BBA21}"/>
              </a:ext>
            </a:extLst>
          </p:cNvPr>
          <p:cNvSpPr txBox="1"/>
          <p:nvPr/>
        </p:nvSpPr>
        <p:spPr>
          <a:xfrm>
            <a:off x="53758" y="748817"/>
            <a:ext cx="3165431" cy="3470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Organização</a:t>
            </a:r>
          </a:p>
          <a:p>
            <a:pPr>
              <a:lnSpc>
                <a:spcPct val="100000"/>
              </a:lnSpc>
            </a:pPr>
            <a:r>
              <a:rPr lang="pt-BR" sz="2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Internacional</a:t>
            </a:r>
          </a:p>
          <a:p>
            <a:pPr>
              <a:lnSpc>
                <a:spcPct val="100000"/>
              </a:lnSpc>
            </a:pPr>
            <a:r>
              <a:rPr lang="pt-BR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Sathya</a:t>
            </a:r>
            <a:r>
              <a:rPr lang="pt-BR" sz="3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Sai</a:t>
            </a:r>
          </a:p>
          <a:p>
            <a:pPr>
              <a:lnSpc>
                <a:spcPct val="100000"/>
              </a:lnSpc>
            </a:pPr>
            <a:endParaRPr lang="pt-B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pt-B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lang="pt-BR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Comitê de Propriedade</a:t>
            </a:r>
          </a:p>
          <a:p>
            <a:pPr>
              <a:lnSpc>
                <a:spcPct val="100000"/>
              </a:lnSpc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Intelectual – Informativo</a:t>
            </a:r>
          </a:p>
          <a:p>
            <a:pPr>
              <a:lnSpc>
                <a:spcPct val="100000"/>
              </a:lnSpc>
            </a:pPr>
            <a:r>
              <a:rPr lang="pt-BR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Julho 2017</a:t>
            </a:r>
            <a:endParaRPr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1046747" y="1693535"/>
            <a:ext cx="6497053" cy="279424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Leonardo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Gutter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Co-Presidente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Krishna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Srinivasan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Co-Presidente</a:t>
            </a:r>
            <a:endParaRPr lang="pt-B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Ashok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Sakhrani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Membro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Petra von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Kalinowski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Membro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Venkat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Sadanand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Membro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Esvaran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Vaithilingan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Membro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Niranjan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t-BR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Patel</a:t>
            </a:r>
            <a:r>
              <a:rPr lang="pt-BR" sz="2400" dirty="0">
                <a:latin typeface="Calibri" panose="020F0502020204030204" pitchFamily="34" charset="0"/>
                <a:cs typeface="Calibri" panose="020F0502020204030204" pitchFamily="34" charset="0"/>
              </a:rPr>
              <a:t>, Membro</a:t>
            </a:r>
            <a:endParaRPr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9" name="TextShape 1">
            <a:extLst>
              <a:ext uri="{FF2B5EF4-FFF2-40B4-BE49-F238E27FC236}">
                <a16:creationId xmlns:a16="http://schemas.microsoft.com/office/drawing/2014/main" id="{B1E9FE62-151A-498C-9670-88D7E1B6CCE7}"/>
              </a:ext>
            </a:extLst>
          </p:cNvPr>
          <p:cNvSpPr txBox="1"/>
          <p:nvPr/>
        </p:nvSpPr>
        <p:spPr>
          <a:xfrm>
            <a:off x="457199" y="70200"/>
            <a:ext cx="6178731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Membros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do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C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omitê</a:t>
            </a:r>
            <a:endParaRPr dirty="0"/>
          </a:p>
        </p:txBody>
      </p:sp>
      <p:sp>
        <p:nvSpPr>
          <p:cNvPr id="10" name="CustomShape 3">
            <a:extLst>
              <a:ext uri="{FF2B5EF4-FFF2-40B4-BE49-F238E27FC236}">
                <a16:creationId xmlns:a16="http://schemas.microsoft.com/office/drawing/2014/main" id="{F8B08680-09CF-4CC0-ACB3-8CD4DA135B70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457200" y="1200239"/>
            <a:ext cx="8530389" cy="362442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56" name="Picture 3"/>
          <p:cNvPicPr/>
          <p:nvPr/>
        </p:nvPicPr>
        <p:blipFill>
          <a:blip r:embed="rId3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TextShape 1">
            <a:extLst>
              <a:ext uri="{FF2B5EF4-FFF2-40B4-BE49-F238E27FC236}">
                <a16:creationId xmlns:a16="http://schemas.microsoft.com/office/drawing/2014/main" id="{3C9EB42F-94FA-498B-869A-034FA36FF02C}"/>
              </a:ext>
            </a:extLst>
          </p:cNvPr>
          <p:cNvSpPr txBox="1"/>
          <p:nvPr/>
        </p:nvSpPr>
        <p:spPr>
          <a:xfrm>
            <a:off x="457199" y="70200"/>
            <a:ext cx="7267075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Que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marcas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precisam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de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proteção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?</a:t>
            </a:r>
            <a:endParaRPr dirty="0"/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F4872EBB-95A9-4F5E-87D2-2C4D3875F4E0}"/>
              </a:ext>
            </a:extLst>
          </p:cNvPr>
          <p:cNvSpPr txBox="1"/>
          <p:nvPr/>
        </p:nvSpPr>
        <p:spPr>
          <a:xfrm>
            <a:off x="180473" y="1315410"/>
            <a:ext cx="8819147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43080" indent="-342720">
              <a:lnSpc>
                <a:spcPct val="100000"/>
              </a:lnSpc>
              <a:buFont typeface="Arial"/>
              <a:buChar char="•"/>
            </a:pPr>
            <a:r>
              <a:rPr lang="en-US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Nomes</a:t>
            </a: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: </a:t>
            </a:r>
            <a:endParaRPr dirty="0"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Sathya Sai Baba. </a:t>
            </a:r>
            <a:endParaRPr dirty="0"/>
          </a:p>
          <a:p>
            <a:pPr marL="743040" lvl="1" indent="-285480">
              <a:lnSpc>
                <a:spcPct val="100000"/>
              </a:lnSpc>
              <a:buFont typeface="Arial"/>
              <a:buChar char="–"/>
            </a:pP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Prema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Sai Baba.</a:t>
            </a:r>
            <a:endParaRPr dirty="0"/>
          </a:p>
          <a:p>
            <a:pPr marL="345960" lvl="1" indent="-345600">
              <a:lnSpc>
                <a:spcPct val="100000"/>
              </a:lnSpc>
              <a:buFont typeface="Arial"/>
              <a:buChar char="•"/>
            </a:pPr>
            <a:r>
              <a:rPr lang="en-US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Imagens:  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Nova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L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ogomarca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   </a:t>
            </a:r>
            <a:r>
              <a:rPr lang="en-US" sz="2000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Antiga</a:t>
            </a:r>
            <a:r>
              <a:rPr lang="en-US" sz="20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Logomarca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    Logo Inter-</a:t>
            </a:r>
            <a:r>
              <a:rPr lang="en-US" sz="20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religiões</a:t>
            </a:r>
            <a:r>
              <a:rPr lang="en-US" sz="20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endParaRPr dirty="0"/>
          </a:p>
        </p:txBody>
      </p:sp>
      <p:pic>
        <p:nvPicPr>
          <p:cNvPr id="8" name="Picture 6">
            <a:extLst>
              <a:ext uri="{FF2B5EF4-FFF2-40B4-BE49-F238E27FC236}">
                <a16:creationId xmlns:a16="http://schemas.microsoft.com/office/drawing/2014/main" id="{3607EA10-4179-4F4B-8B63-7FD79D0CFA0D}"/>
              </a:ext>
            </a:extLst>
          </p:cNvPr>
          <p:cNvPicPr/>
          <p:nvPr/>
        </p:nvPicPr>
        <p:blipFill>
          <a:blip r:embed="rId6"/>
          <a:stretch/>
        </p:blipFill>
        <p:spPr>
          <a:xfrm>
            <a:off x="2157783" y="2839680"/>
            <a:ext cx="1745280" cy="1757520"/>
          </a:xfrm>
          <a:prstGeom prst="rect">
            <a:avLst/>
          </a:prstGeom>
          <a:ln>
            <a:noFill/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09ACCDC-D3F8-4DD6-8989-5594960A429E}"/>
              </a:ext>
            </a:extLst>
          </p:cNvPr>
          <p:cNvPicPr/>
          <p:nvPr/>
        </p:nvPicPr>
        <p:blipFill>
          <a:blip r:embed="rId7"/>
          <a:stretch/>
        </p:blipFill>
        <p:spPr>
          <a:xfrm>
            <a:off x="4511840" y="2772720"/>
            <a:ext cx="1828440" cy="1824480"/>
          </a:xfrm>
          <a:prstGeom prst="rect">
            <a:avLst/>
          </a:prstGeom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6DF98FA-C933-462F-A8A5-C71C38E22403}"/>
              </a:ext>
            </a:extLst>
          </p:cNvPr>
          <p:cNvPicPr/>
          <p:nvPr/>
        </p:nvPicPr>
        <p:blipFill>
          <a:blip r:embed="rId8"/>
          <a:stretch/>
        </p:blipFill>
        <p:spPr>
          <a:xfrm>
            <a:off x="6923160" y="2772720"/>
            <a:ext cx="1763280" cy="1753200"/>
          </a:xfrm>
          <a:prstGeom prst="rect">
            <a:avLst/>
          </a:prstGeom>
          <a:ln>
            <a:noFill/>
          </a:ln>
        </p:spPr>
      </p:pic>
      <p:sp>
        <p:nvSpPr>
          <p:cNvPr id="11" name="CustomShape 3">
            <a:extLst>
              <a:ext uri="{FF2B5EF4-FFF2-40B4-BE49-F238E27FC236}">
                <a16:creationId xmlns:a16="http://schemas.microsoft.com/office/drawing/2014/main" id="{F0B0B77B-90EC-46CE-AF94-A5965AFD4206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3380954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457199" y="1705566"/>
            <a:ext cx="8349916" cy="257767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Os nomes de marcas registradas e logos têm que estar registrados em todos os países. 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Os nomes têm que ser registrados, ao menos, nas classes 9, 16, 36, 41, 42  e 44. Assim, os nomes estão protegidos contra o mau uso das vendas de produtos e serviços limitados às classes registradas.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dirty="0"/>
              <a:t>A logomarca de valores, antiga e nova, e a logo </a:t>
            </a:r>
            <a:r>
              <a:rPr lang="pt-BR" dirty="0" err="1"/>
              <a:t>inter-religiões</a:t>
            </a:r>
            <a:r>
              <a:rPr lang="pt-BR" dirty="0"/>
              <a:t> têm que ser registradas nas classes 9, 16, 36, 41, 42  e 44. </a:t>
            </a:r>
            <a:endParaRPr dirty="0"/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8B9FAB0D-CB07-45A2-AE54-24057C94B6C5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  <p:sp>
        <p:nvSpPr>
          <p:cNvPr id="7" name="TextShape 1">
            <a:extLst>
              <a:ext uri="{FF2B5EF4-FFF2-40B4-BE49-F238E27FC236}">
                <a16:creationId xmlns:a16="http://schemas.microsoft.com/office/drawing/2014/main" id="{EE50ECCF-692C-483D-A046-B021CB007786}"/>
              </a:ext>
            </a:extLst>
          </p:cNvPr>
          <p:cNvSpPr txBox="1"/>
          <p:nvPr/>
        </p:nvSpPr>
        <p:spPr>
          <a:xfrm>
            <a:off x="457199" y="70200"/>
            <a:ext cx="7267075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Como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funciona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860965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372618" y="1500657"/>
            <a:ext cx="8313821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r>
              <a:rPr lang="pt-BR" dirty="0"/>
              <a:t>		</a:t>
            </a:r>
            <a:endParaRPr dirty="0"/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8B9FAB0D-CB07-45A2-AE54-24057C94B6C5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  <p:sp>
        <p:nvSpPr>
          <p:cNvPr id="7" name="TextShape 1">
            <a:extLst>
              <a:ext uri="{FF2B5EF4-FFF2-40B4-BE49-F238E27FC236}">
                <a16:creationId xmlns:a16="http://schemas.microsoft.com/office/drawing/2014/main" id="{EE50ECCF-692C-483D-A046-B021CB007786}"/>
              </a:ext>
            </a:extLst>
          </p:cNvPr>
          <p:cNvSpPr txBox="1"/>
          <p:nvPr/>
        </p:nvSpPr>
        <p:spPr>
          <a:xfrm>
            <a:off x="457199" y="70200"/>
            <a:ext cx="7267075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Estado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atual</a:t>
            </a:r>
            <a:endParaRPr dirty="0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D8D708A0-446A-492B-8D7E-54BB15F026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82388" y="1198902"/>
            <a:ext cx="814854" cy="3226381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9C6F1ACD-AE63-43F0-B680-D0723907A8AE}"/>
              </a:ext>
            </a:extLst>
          </p:cNvPr>
          <p:cNvSpPr/>
          <p:nvPr/>
        </p:nvSpPr>
        <p:spPr>
          <a:xfrm>
            <a:off x="2538303" y="1211203"/>
            <a:ext cx="6148137" cy="55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Informação de marcas registradas recebidas de 39 países.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329AD1A3-82C1-49F7-9462-020EFA2BD0AD}"/>
              </a:ext>
            </a:extLst>
          </p:cNvPr>
          <p:cNvSpPr/>
          <p:nvPr/>
        </p:nvSpPr>
        <p:spPr>
          <a:xfrm>
            <a:off x="2538302" y="2156489"/>
            <a:ext cx="6148137" cy="55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 registro de marcas registradas não é uniforme                        em todos os países. 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A060F3B-3108-4E26-9A02-B49D48563125}"/>
              </a:ext>
            </a:extLst>
          </p:cNvPr>
          <p:cNvSpPr/>
          <p:nvPr/>
        </p:nvSpPr>
        <p:spPr>
          <a:xfrm>
            <a:off x="2538302" y="2985378"/>
            <a:ext cx="6148137" cy="55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Pouca conscientização entre os Membros &amp; funcionários.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937684D8-0374-4AAC-9C75-E8B21F801EA4}"/>
              </a:ext>
            </a:extLst>
          </p:cNvPr>
          <p:cNvSpPr/>
          <p:nvPr/>
        </p:nvSpPr>
        <p:spPr>
          <a:xfrm>
            <a:off x="2538302" y="3865830"/>
            <a:ext cx="6148137" cy="55945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Nenhum protocolo de comunicação e resposta.</a:t>
            </a:r>
          </a:p>
        </p:txBody>
      </p:sp>
    </p:spTree>
    <p:extLst>
      <p:ext uri="{BB962C8B-B14F-4D97-AF65-F5344CB8AC3E}">
        <p14:creationId xmlns:p14="http://schemas.microsoft.com/office/powerpoint/2010/main" val="382593424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457201" y="1200240"/>
            <a:ext cx="8337884" cy="348217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O Comitê IP deve ter informação sobre o registro das marcas registradas de todos os países (Zonas) onde a OISS esteja presente.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Ainda que não haja registro em um país, é importante saber disso porque ajuda a identificar os vazios na Organização.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Que dados são necessários? – as marcas registradas em várias classes, os dados de registro e validade, nome da Organização ou Fundação que possua as marcas, qualquer história passada de infração ou desafio de outras Organizações e ponto de contato de cada país.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Uma carta de consentimento que outorgará à OISS o uso de marcas protegidas e que representará como uma única entidade para as marcas registradas internacionalmente em virtude da Convenção de Madri ou de Paris.</a:t>
            </a:r>
            <a:endParaRPr sz="1700" dirty="0"/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8B9FAB0D-CB07-45A2-AE54-24057C94B6C5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  <p:sp>
        <p:nvSpPr>
          <p:cNvPr id="7" name="TextShape 1">
            <a:extLst>
              <a:ext uri="{FF2B5EF4-FFF2-40B4-BE49-F238E27FC236}">
                <a16:creationId xmlns:a16="http://schemas.microsoft.com/office/drawing/2014/main" id="{EE50ECCF-692C-483D-A046-B021CB007786}"/>
              </a:ext>
            </a:extLst>
          </p:cNvPr>
          <p:cNvSpPr txBox="1"/>
          <p:nvPr/>
        </p:nvSpPr>
        <p:spPr>
          <a:xfrm>
            <a:off x="457199" y="70200"/>
            <a:ext cx="7267075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Dados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Solicitados</a:t>
            </a: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de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Todas</a:t>
            </a: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as Zonas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59442428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457200" y="1200240"/>
            <a:ext cx="3004457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CustomShape 3">
            <a:extLst>
              <a:ext uri="{FF2B5EF4-FFF2-40B4-BE49-F238E27FC236}">
                <a16:creationId xmlns:a16="http://schemas.microsoft.com/office/drawing/2014/main" id="{63CD0730-A26A-4DD7-B2CB-68CE95B79A27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  <p:sp>
        <p:nvSpPr>
          <p:cNvPr id="8" name="TextShape 1">
            <a:extLst>
              <a:ext uri="{FF2B5EF4-FFF2-40B4-BE49-F238E27FC236}">
                <a16:creationId xmlns:a16="http://schemas.microsoft.com/office/drawing/2014/main" id="{EF5D40CC-8D70-4357-A5ED-16D837FCDE13}"/>
              </a:ext>
            </a:extLst>
          </p:cNvPr>
          <p:cNvSpPr txBox="1"/>
          <p:nvPr/>
        </p:nvSpPr>
        <p:spPr>
          <a:xfrm>
            <a:off x="457199" y="70200"/>
            <a:ext cx="7267075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Controlar</a:t>
            </a: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e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Enfrentar</a:t>
            </a: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os</a:t>
            </a:r>
            <a:r>
              <a:rPr lang="en-US" sz="3200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r>
              <a:rPr lang="en-US" sz="3200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Desafios</a:t>
            </a:r>
            <a:endParaRPr dirty="0"/>
          </a:p>
        </p:txBody>
      </p:sp>
      <p:sp>
        <p:nvSpPr>
          <p:cNvPr id="9" name="TextShape 2">
            <a:extLst>
              <a:ext uri="{FF2B5EF4-FFF2-40B4-BE49-F238E27FC236}">
                <a16:creationId xmlns:a16="http://schemas.microsoft.com/office/drawing/2014/main" id="{F28E6760-5706-4EBD-90DF-E981E8BE43C4}"/>
              </a:ext>
            </a:extLst>
          </p:cNvPr>
          <p:cNvSpPr txBox="1"/>
          <p:nvPr/>
        </p:nvSpPr>
        <p:spPr>
          <a:xfrm>
            <a:off x="457201" y="1200240"/>
            <a:ext cx="8337884" cy="3482178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Cada país em cada zona tem que ser mais vigilante e deveria considerar possuir uma equipe para controlar as atividades de outras Organizações para o caso de haver abuso das marcas registradas.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Se o seu advogado de marcas registradas, agente ou funcionário da OISS tiver quaisquer perguntas a respeito do registro, por favor, entre em contato com Leonardo </a:t>
            </a:r>
            <a:r>
              <a:rPr lang="pt-BR" sz="1700" dirty="0" err="1"/>
              <a:t>Gutter</a:t>
            </a:r>
            <a:r>
              <a:rPr lang="pt-BR" sz="1700" dirty="0"/>
              <a:t> pelo </a:t>
            </a:r>
            <a:r>
              <a:rPr lang="pt-BR" sz="1700" dirty="0" err="1"/>
              <a:t>email</a:t>
            </a:r>
            <a:r>
              <a:rPr lang="pt-BR" sz="1700" dirty="0"/>
              <a:t> </a:t>
            </a:r>
            <a:r>
              <a:rPr lang="pt-BR" sz="1700" dirty="0">
                <a:hlinkClick r:id="rId5"/>
              </a:rPr>
              <a:t>lgutter@sathyasai.org</a:t>
            </a:r>
            <a:r>
              <a:rPr lang="pt-BR" sz="1700" dirty="0"/>
              <a:t> e com Krishna </a:t>
            </a:r>
            <a:r>
              <a:rPr lang="pt-BR" sz="1700" dirty="0" err="1"/>
              <a:t>Srinivasan</a:t>
            </a:r>
            <a:r>
              <a:rPr lang="pt-BR" sz="1700" dirty="0"/>
              <a:t> em </a:t>
            </a:r>
            <a:r>
              <a:rPr lang="pt-BR" sz="1700" dirty="0">
                <a:hlinkClick r:id="rId6"/>
              </a:rPr>
              <a:t>ksrinivasan@sathyasai.org</a:t>
            </a:r>
            <a:r>
              <a:rPr lang="pt-BR" sz="1700" dirty="0"/>
              <a:t> 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Normalmente, qualquer pessoa pode enviar uma carta para a Organização usando as marcas registradas. Porém, ter uma resposta organizada de uma entidade legal que represente a OISS no país será muito eficaz e eficiente.</a:t>
            </a:r>
            <a:endParaRPr sz="1700" dirty="0"/>
          </a:p>
        </p:txBody>
      </p:sp>
    </p:spTree>
    <p:extLst>
      <p:ext uri="{BB962C8B-B14F-4D97-AF65-F5344CB8AC3E}">
        <p14:creationId xmlns:p14="http://schemas.microsoft.com/office/powerpoint/2010/main" val="380598095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extShape 2"/>
          <p:cNvSpPr txBox="1"/>
          <p:nvPr/>
        </p:nvSpPr>
        <p:spPr>
          <a:xfrm>
            <a:off x="-904434" y="1404777"/>
            <a:ext cx="8590547" cy="339408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100000"/>
              </a:lnSpc>
            </a:pPr>
            <a:endParaRPr dirty="0"/>
          </a:p>
        </p:txBody>
      </p:sp>
      <p:pic>
        <p:nvPicPr>
          <p:cNvPr id="56" name="Picture 3"/>
          <p:cNvPicPr/>
          <p:nvPr/>
        </p:nvPicPr>
        <p:blipFill>
          <a:blip r:embed="rId2"/>
          <a:stretch/>
        </p:blipFill>
        <p:spPr>
          <a:xfrm>
            <a:off x="7835400" y="70200"/>
            <a:ext cx="851040" cy="856800"/>
          </a:xfrm>
          <a:prstGeom prst="rect">
            <a:avLst/>
          </a:prstGeom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D40B1B3B-2B79-4EBB-A5F5-7009EB3CDF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5931" y="-1"/>
            <a:ext cx="2508069" cy="1018903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A6D0DA86-8D98-4138-AA64-EAB85FAE5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-1"/>
            <a:ext cx="6635931" cy="1018903"/>
          </a:xfrm>
          <a:prstGeom prst="rect">
            <a:avLst/>
          </a:prstGeom>
        </p:spPr>
      </p:pic>
      <p:sp>
        <p:nvSpPr>
          <p:cNvPr id="6" name="TextShape 1">
            <a:extLst>
              <a:ext uri="{FF2B5EF4-FFF2-40B4-BE49-F238E27FC236}">
                <a16:creationId xmlns:a16="http://schemas.microsoft.com/office/drawing/2014/main" id="{ACEC5DCA-37D8-44C1-BEFF-066CB7732BD9}"/>
              </a:ext>
            </a:extLst>
          </p:cNvPr>
          <p:cNvSpPr txBox="1"/>
          <p:nvPr/>
        </p:nvSpPr>
        <p:spPr>
          <a:xfrm>
            <a:off x="457199" y="70200"/>
            <a:ext cx="6178731" cy="8568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      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Próximos</a:t>
            </a:r>
            <a:r>
              <a:rPr lang="en-US" sz="3200" strike="noStrike" spc="-1" dirty="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 </a:t>
            </a:r>
            <a:r>
              <a:rPr lang="en-US" sz="3200" strike="noStrike" spc="-1" dirty="0" err="1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Microsoft Sans Serif"/>
              </a:rPr>
              <a:t>Passos</a:t>
            </a:r>
            <a:endParaRPr dirty="0"/>
          </a:p>
        </p:txBody>
      </p:sp>
      <p:sp>
        <p:nvSpPr>
          <p:cNvPr id="7" name="TextShape 2">
            <a:extLst>
              <a:ext uri="{FF2B5EF4-FFF2-40B4-BE49-F238E27FC236}">
                <a16:creationId xmlns:a16="http://schemas.microsoft.com/office/drawing/2014/main" id="{050DB7B0-0E95-4BC1-A9F0-23EFAD80CD28}"/>
              </a:ext>
            </a:extLst>
          </p:cNvPr>
          <p:cNvSpPr txBox="1"/>
          <p:nvPr/>
        </p:nvSpPr>
        <p:spPr>
          <a:xfrm>
            <a:off x="457199" y="1404777"/>
            <a:ext cx="8337884" cy="2866434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Identificar os vazios no registro de vários países.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Registrar as marcas registradas usando a Convenção de Madri ou a Convenção de Paris.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Ajudar com qualquer resposta aos desafios ou abuso de registro. Fornecer formulários de cartas para responder aos funcionários da OISS, caso necessário. </a:t>
            </a:r>
          </a:p>
          <a:p>
            <a:pPr marL="285750" indent="-285750">
              <a:lnSpc>
                <a:spcPct val="100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pt-BR" sz="1700" dirty="0"/>
              <a:t>Os funcionários devem assegurar que o logotipo e os direitos autorais sejam utilizados em todos os ativos digitais da OISS compartilhados através da internet inclusive os sites na internet e as redes sociais.</a:t>
            </a:r>
            <a:endParaRPr sz="1700" dirty="0"/>
          </a:p>
        </p:txBody>
      </p:sp>
      <p:sp>
        <p:nvSpPr>
          <p:cNvPr id="8" name="CustomShape 3">
            <a:extLst>
              <a:ext uri="{FF2B5EF4-FFF2-40B4-BE49-F238E27FC236}">
                <a16:creationId xmlns:a16="http://schemas.microsoft.com/office/drawing/2014/main" id="{044DCCFD-F7F0-4699-BEA7-42E4D595716F}"/>
              </a:ext>
            </a:extLst>
          </p:cNvPr>
          <p:cNvSpPr/>
          <p:nvPr/>
        </p:nvSpPr>
        <p:spPr>
          <a:xfrm>
            <a:off x="-76320" y="4774320"/>
            <a:ext cx="6934320" cy="490011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©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Organização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Internacional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Sathya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Sai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. Todos os </a:t>
            </a:r>
            <a:r>
              <a:rPr lang="es-AR" sz="1800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direitos</a:t>
            </a:r>
            <a:r>
              <a:rPr lang="es-AR" sz="18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reservados.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73048625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638</Words>
  <Application>Microsoft Office PowerPoint</Application>
  <PresentationFormat>Apresentação na tela (16:9)</PresentationFormat>
  <Paragraphs>56</Paragraphs>
  <Slides>8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5" baseType="lpstr">
      <vt:lpstr>Arial</vt:lpstr>
      <vt:lpstr>Calibri</vt:lpstr>
      <vt:lpstr>DejaVu Sans</vt:lpstr>
      <vt:lpstr>Microsoft Sans Serif</vt:lpstr>
      <vt:lpstr>StarSymbol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Company</dc:creator>
  <cp:lastModifiedBy>INES ROMANO</cp:lastModifiedBy>
  <cp:revision>53</cp:revision>
  <dcterms:created xsi:type="dcterms:W3CDTF">2013-12-25T12:45:28Z</dcterms:created>
  <dcterms:modified xsi:type="dcterms:W3CDTF">2017-08-08T06:34:39Z</dcterms:modified>
  <cp:contentStatus>Final</cp:contentStatus>
  <dc:language>es-AR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Presentación en pantalla (16:9)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  <property fmtid="{D5CDD505-2E9C-101B-9397-08002B2CF9AE}" pid="12" name="_MarkAsFinal">
    <vt:bool>true</vt:bool>
  </property>
</Properties>
</file>