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68" r:id="rId4"/>
    <p:sldId id="269" r:id="rId5"/>
    <p:sldId id="271" r:id="rId6"/>
    <p:sldId id="270" r:id="rId7"/>
    <p:sldId id="276" r:id="rId8"/>
    <p:sldId id="277" r:id="rId9"/>
    <p:sldId id="272" r:id="rId10"/>
    <p:sldId id="273" r:id="rId11"/>
    <p:sldId id="275" r:id="rId12"/>
    <p:sldId id="27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AD93-689A-4EC3-B8EE-802EAABE6D92}" v="20" dt="2019-05-10T12:51:3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Pires das Neves" userId="56ed5e3cc7f151eb" providerId="LiveId" clId="{422BAD93-689A-4EC3-B8EE-802EAABE6D92}"/>
    <pc:docChg chg="undo custSel addSld delSld modSld modMainMaster">
      <pc:chgData name="João Paulo Pires das Neves" userId="56ed5e3cc7f151eb" providerId="LiveId" clId="{422BAD93-689A-4EC3-B8EE-802EAABE6D92}" dt="2019-05-10T12:51:33.279" v="412"/>
      <pc:docMkLst>
        <pc:docMk/>
      </pc:docMkLst>
      <pc:sldChg chg="modSp add">
        <pc:chgData name="João Paulo Pires das Neves" userId="56ed5e3cc7f151eb" providerId="LiveId" clId="{422BAD93-689A-4EC3-B8EE-802EAABE6D92}" dt="2019-05-06T14:53:35.363" v="381" actId="242"/>
        <pc:sldMkLst>
          <pc:docMk/>
          <pc:sldMk cId="589106140" sldId="257"/>
        </pc:sldMkLst>
        <pc:spChg chg="mod">
          <ac:chgData name="João Paulo Pires das Neves" userId="56ed5e3cc7f151eb" providerId="LiveId" clId="{422BAD93-689A-4EC3-B8EE-802EAABE6D92}" dt="2019-05-06T14:53:35.363" v="381" actId="242"/>
          <ac:spMkLst>
            <pc:docMk/>
            <pc:sldMk cId="589106140" sldId="257"/>
            <ac:spMk id="2" creationId="{19D2F753-3436-4C28-96B8-C8D9FD77447A}"/>
          </ac:spMkLst>
        </pc:spChg>
        <pc:spChg chg="mod">
          <ac:chgData name="João Paulo Pires das Neves" userId="56ed5e3cc7f151eb" providerId="LiveId" clId="{422BAD93-689A-4EC3-B8EE-802EAABE6D92}" dt="2019-05-06T14:33:44.447" v="247" actId="20577"/>
          <ac:spMkLst>
            <pc:docMk/>
            <pc:sldMk cId="589106140" sldId="257"/>
            <ac:spMk id="3" creationId="{50B701EC-8F86-4482-9671-6D8536359A2F}"/>
          </ac:spMkLst>
        </pc:spChg>
      </pc:sldChg>
      <pc:sldChg chg="modSp add">
        <pc:chgData name="João Paulo Pires das Neves" userId="56ed5e3cc7f151eb" providerId="LiveId" clId="{422BAD93-689A-4EC3-B8EE-802EAABE6D92}" dt="2019-05-06T14:53:18.392" v="380" actId="20577"/>
        <pc:sldMkLst>
          <pc:docMk/>
          <pc:sldMk cId="509507094" sldId="258"/>
        </pc:sldMkLst>
        <pc:spChg chg="mod">
          <ac:chgData name="João Paulo Pires das Neves" userId="56ed5e3cc7f151eb" providerId="LiveId" clId="{422BAD93-689A-4EC3-B8EE-802EAABE6D92}" dt="2019-05-06T14:52:11.092" v="289" actId="122"/>
          <ac:spMkLst>
            <pc:docMk/>
            <pc:sldMk cId="509507094" sldId="258"/>
            <ac:spMk id="2" creationId="{2EA262C8-D4AA-46FE-BFE1-BA0679D281CF}"/>
          </ac:spMkLst>
        </pc:spChg>
        <pc:spChg chg="mod">
          <ac:chgData name="João Paulo Pires das Neves" userId="56ed5e3cc7f151eb" providerId="LiveId" clId="{422BAD93-689A-4EC3-B8EE-802EAABE6D92}" dt="2019-05-06T14:53:18.392" v="380" actId="20577"/>
          <ac:spMkLst>
            <pc:docMk/>
            <pc:sldMk cId="509507094" sldId="258"/>
            <ac:spMk id="3" creationId="{94ED1ECC-FBB3-4926-91D1-AC7C745AAD30}"/>
          </ac:spMkLst>
        </pc:spChg>
      </pc:sldChg>
      <pc:sldMasterChg chg="modSldLayout">
        <pc:chgData name="João Paulo Pires das Neves" userId="56ed5e3cc7f151eb" providerId="LiveId" clId="{422BAD93-689A-4EC3-B8EE-802EAABE6D92}" dt="2019-05-10T12:51:33.279" v="412"/>
        <pc:sldMasterMkLst>
          <pc:docMk/>
          <pc:sldMasterMk cId="0" sldId="2147483648"/>
        </pc:sldMasterMkLst>
        <pc:sldLayoutChg chg="addSp delSp modSp">
          <pc:chgData name="João Paulo Pires das Neves" userId="56ed5e3cc7f151eb" providerId="LiveId" clId="{422BAD93-689A-4EC3-B8EE-802EAABE6D92}" dt="2019-05-10T12:46:59.364" v="403"/>
          <pc:sldLayoutMkLst>
            <pc:docMk/>
            <pc:sldMasterMk cId="0" sldId="2147483648"/>
            <pc:sldLayoutMk cId="0" sldId="2147483649"/>
          </pc:sldLayoutMkLst>
          <pc:spChg chg="mod">
            <ac:chgData name="João Paulo Pires das Neves" userId="56ed5e3cc7f151eb" providerId="LiveId" clId="{422BAD93-689A-4EC3-B8EE-802EAABE6D92}" dt="2019-05-06T14:53:54.442" v="383" actId="12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oão Paulo Pires das Neves" userId="56ed5e3cc7f151eb" providerId="LiveId" clId="{422BAD93-689A-4EC3-B8EE-802EAABE6D92}" dt="2019-05-06T14:53:58.483" v="384" actId="1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picChg chg="add del mod">
            <ac:chgData name="João Paulo Pires das Neves" userId="56ed5e3cc7f151eb" providerId="LiveId" clId="{422BAD93-689A-4EC3-B8EE-802EAABE6D92}" dt="2019-05-10T12:46:27.473" v="392" actId="931"/>
            <ac:picMkLst>
              <pc:docMk/>
              <pc:sldMasterMk cId="0" sldId="2147483648"/>
              <pc:sldLayoutMk cId="0" sldId="2147483649"/>
              <ac:picMk id="9" creationId="{5ACCEC3A-CE9B-444E-9303-F82D1E323D69}"/>
            </ac:picMkLst>
          </pc:picChg>
          <pc:picChg chg="add del mod">
            <ac:chgData name="João Paulo Pires das Neves" userId="56ed5e3cc7f151eb" providerId="LiveId" clId="{422BAD93-689A-4EC3-B8EE-802EAABE6D92}" dt="2019-05-10T12:46:56.356" v="401"/>
            <ac:picMkLst>
              <pc:docMk/>
              <pc:sldMasterMk cId="0" sldId="2147483648"/>
              <pc:sldLayoutMk cId="0" sldId="2147483649"/>
              <ac:picMk id="12" creationId="{B3891E6A-9AA3-424B-A038-39DC126DB759}"/>
            </ac:picMkLst>
          </pc:picChg>
          <pc:picChg chg="add">
            <ac:chgData name="João Paulo Pires das Neves" userId="56ed5e3cc7f151eb" providerId="LiveId" clId="{422BAD93-689A-4EC3-B8EE-802EAABE6D92}" dt="2019-05-10T12:46:59.364" v="403"/>
            <ac:picMkLst>
              <pc:docMk/>
              <pc:sldMasterMk cId="0" sldId="2147483648"/>
              <pc:sldLayoutMk cId="0" sldId="2147483649"/>
              <ac:picMk id="15" creationId="{B9F1BA33-46A5-4295-B7C2-8A3F4A13180D}"/>
            </ac:picMkLst>
          </pc:picChg>
          <pc:picChg chg="del">
            <ac:chgData name="João Paulo Pires das Neves" userId="56ed5e3cc7f151eb" providerId="LiveId" clId="{422BAD93-689A-4EC3-B8EE-802EAABE6D92}" dt="2019-05-10T12:46:57.822" v="402" actId="478"/>
            <ac:picMkLst>
              <pc:docMk/>
              <pc:sldMasterMk cId="0" sldId="2147483648"/>
              <pc:sldLayoutMk cId="0" sldId="2147483649"/>
              <ac:picMk id="17" creationId="{2DCF7DCB-C8E1-430C-9D13-68D6F0539927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47:20.363" v="410"/>
          <pc:sldLayoutMkLst>
            <pc:docMk/>
            <pc:sldMasterMk cId="0" sldId="2147483648"/>
            <pc:sldLayoutMk cId="0" sldId="2147483650"/>
          </pc:sldLayoutMkLst>
          <pc:spChg chg="mod">
            <ac:chgData name="João Paulo Pires das Neves" userId="56ed5e3cc7f151eb" providerId="LiveId" clId="{422BAD93-689A-4EC3-B8EE-802EAABE6D92}" dt="2019-05-06T14:53:48.826" v="382" actId="242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47:19.471" v="409" actId="478"/>
            <ac:picMkLst>
              <pc:docMk/>
              <pc:sldMasterMk cId="0" sldId="2147483648"/>
              <pc:sldLayoutMk cId="0" sldId="2147483650"/>
              <ac:picMk id="9" creationId="{DECD1B73-6E65-49FB-9B31-006F9D5022CC}"/>
            </ac:picMkLst>
          </pc:picChg>
          <pc:picChg chg="add del mod">
            <ac:chgData name="João Paulo Pires das Neves" userId="56ed5e3cc7f151eb" providerId="LiveId" clId="{422BAD93-689A-4EC3-B8EE-802EAABE6D92}" dt="2019-05-10T12:47:18.088" v="408"/>
            <ac:picMkLst>
              <pc:docMk/>
              <pc:sldMasterMk cId="0" sldId="2147483648"/>
              <pc:sldLayoutMk cId="0" sldId="2147483650"/>
              <ac:picMk id="10" creationId="{0E8666EA-C952-44F6-9141-6663D5DC0E91}"/>
            </ac:picMkLst>
          </pc:picChg>
          <pc:picChg chg="add">
            <ac:chgData name="João Paulo Pires das Neves" userId="56ed5e3cc7f151eb" providerId="LiveId" clId="{422BAD93-689A-4EC3-B8EE-802EAABE6D92}" dt="2019-05-10T12:47:20.363" v="410"/>
            <ac:picMkLst>
              <pc:docMk/>
              <pc:sldMasterMk cId="0" sldId="2147483648"/>
              <pc:sldLayoutMk cId="0" sldId="2147483650"/>
              <ac:picMk id="12" creationId="{B521A9FE-BE27-429F-A697-CD205C17A7F8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51:33.279" v="412"/>
          <pc:sldLayoutMkLst>
            <pc:docMk/>
            <pc:sldMasterMk cId="0" sldId="2147483648"/>
            <pc:sldLayoutMk cId="0" sldId="2147483652"/>
          </pc:sldLayoutMkLst>
          <pc:spChg chg="mod">
            <ac:chgData name="João Paulo Pires das Neves" userId="56ed5e3cc7f151eb" providerId="LiveId" clId="{422BAD93-689A-4EC3-B8EE-802EAABE6D92}" dt="2019-05-06T14:54:04.841" v="385" actId="242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51:32.501" v="411" actId="478"/>
            <ac:picMkLst>
              <pc:docMk/>
              <pc:sldMasterMk cId="0" sldId="2147483648"/>
              <pc:sldLayoutMk cId="0" sldId="2147483652"/>
              <ac:picMk id="10" creationId="{6EFFDAAD-BC15-437F-90C1-D56DDEA3B999}"/>
            </ac:picMkLst>
          </pc:picChg>
          <pc:picChg chg="add">
            <ac:chgData name="João Paulo Pires das Neves" userId="56ed5e3cc7f151eb" providerId="LiveId" clId="{422BAD93-689A-4EC3-B8EE-802EAABE6D92}" dt="2019-05-10T12:51:33.279" v="412"/>
            <ac:picMkLst>
              <pc:docMk/>
              <pc:sldMasterMk cId="0" sldId="2147483648"/>
              <pc:sldLayoutMk cId="0" sldId="2147483652"/>
              <ac:picMk id="11" creationId="{AD5F72B3-8673-43DF-A891-5D9747E56BA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A262C8-D4AA-46FE-BFE1-BA0679D28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5000" dirty="0" smtClean="0"/>
              <a:t>COMITÊ DE ARQUIVO</a:t>
            </a:r>
            <a:endParaRPr lang="pt-BR" sz="5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ED1ECC-FBB3-4926-91D1-AC7C745AA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CONSELHO CENTRAL DO BRASIL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9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PRESERVAR?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Fotos e filmes raros antes que eles se degradem ou sejam </a:t>
            </a:r>
            <a:r>
              <a:rPr lang="pt-BR" dirty="0" smtClean="0"/>
              <a:t>perdidos;</a:t>
            </a:r>
          </a:p>
          <a:p>
            <a:r>
              <a:rPr lang="pt-BR" dirty="0"/>
              <a:t>Histórias em áudio, vídeo ou escritas de antigos devotos para que a oportunidade não seja </a:t>
            </a:r>
            <a:r>
              <a:rPr lang="pt-BR" dirty="0" smtClean="0"/>
              <a:t>perdida. Testemunhos </a:t>
            </a:r>
            <a:r>
              <a:rPr lang="pt-BR" dirty="0"/>
              <a:t>de interações pessoais diretas com </a:t>
            </a:r>
            <a:r>
              <a:rPr lang="pt-BR" dirty="0" err="1"/>
              <a:t>Sathya</a:t>
            </a:r>
            <a:r>
              <a:rPr lang="pt-BR" dirty="0"/>
              <a:t> Sai Baba, para documentar o modo como Ele compartilhava Seu amor, foi um exemplo e ensinou de muitas </a:t>
            </a:r>
            <a:r>
              <a:rPr lang="pt-BR" dirty="0" smtClean="0"/>
              <a:t>maneiras;</a:t>
            </a:r>
          </a:p>
          <a:p>
            <a:r>
              <a:rPr lang="pt-BR" dirty="0" smtClean="0"/>
              <a:t>Cartas</a:t>
            </a:r>
            <a:r>
              <a:rPr lang="pt-BR" dirty="0"/>
              <a:t>, objetos materializados, etc</a:t>
            </a:r>
            <a:r>
              <a:rPr lang="pt-BR" dirty="0" smtClean="0"/>
              <a:t>. (ou suas fotos/digitalizações). Possibilidade de doar para a Organização Internacional </a:t>
            </a:r>
            <a:r>
              <a:rPr lang="pt-BR" dirty="0" err="1" smtClean="0"/>
              <a:t>Sathya</a:t>
            </a:r>
            <a:r>
              <a:rPr lang="pt-BR" dirty="0" smtClean="0"/>
              <a:t> Sai do Brasil através de documento legal;</a:t>
            </a:r>
          </a:p>
          <a:p>
            <a:r>
              <a:rPr lang="pt-BR" dirty="0" smtClean="0"/>
              <a:t>História do </a:t>
            </a:r>
            <a:r>
              <a:rPr lang="pt-BR" dirty="0"/>
              <a:t>desenvolvimento das Organizações Nacionais </a:t>
            </a:r>
            <a:r>
              <a:rPr lang="pt-BR" dirty="0" err="1"/>
              <a:t>Sathya</a:t>
            </a:r>
            <a:r>
              <a:rPr lang="pt-BR" dirty="0"/>
              <a:t> Sai.</a:t>
            </a:r>
          </a:p>
        </p:txBody>
      </p:sp>
    </p:spTree>
    <p:extLst>
      <p:ext uri="{BB962C8B-B14F-4D97-AF65-F5344CB8AC3E}">
        <p14:creationId xmlns:p14="http://schemas.microsoft.com/office/powerpoint/2010/main" val="14559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PRESERVANDO O LEGADO DE</a:t>
            </a:r>
            <a:br>
              <a:rPr lang="pt-BR" dirty="0" smtClean="0"/>
            </a:br>
            <a:r>
              <a:rPr lang="pt-BR" dirty="0" smtClean="0"/>
              <a:t>SATHYA SAI BABA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12231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39777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COMPARTILHE SUAS EXPERIÊNCIAS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712" y="2222287"/>
            <a:ext cx="6818606" cy="363651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Entre em contato com o Presidente do Centro Sai </a:t>
            </a:r>
            <a:r>
              <a:rPr lang="pt-BR" smtClean="0"/>
              <a:t>que frequenta, </a:t>
            </a:r>
            <a:r>
              <a:rPr lang="pt-BR" dirty="0" smtClean="0"/>
              <a:t>Coordenador Regional, ou diretamente com o Representante Nacional de Arquivos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e</a:t>
            </a:r>
            <a:r>
              <a:rPr lang="pt-BR" dirty="0" smtClean="0"/>
              <a:t>-mail: </a:t>
            </a:r>
            <a:r>
              <a:rPr lang="pt-BR" b="1" dirty="0" smtClean="0"/>
              <a:t>matheus.baracal@gmail.com</a:t>
            </a:r>
          </a:p>
          <a:p>
            <a:pPr marL="0" indent="0" algn="just">
              <a:buNone/>
            </a:pPr>
            <a:r>
              <a:rPr lang="pt-BR" dirty="0" smtClean="0"/>
              <a:t>Telefone: </a:t>
            </a:r>
            <a:r>
              <a:rPr lang="pt-BR" b="1" dirty="0" smtClean="0"/>
              <a:t>(21) 97547-4664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30" y="2247899"/>
            <a:ext cx="2736322" cy="424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39" y="5411984"/>
            <a:ext cx="11249025" cy="1180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100" dirty="0"/>
          </a:p>
          <a:p>
            <a:pPr marL="0" indent="0" algn="ctr">
              <a:buNone/>
            </a:pPr>
            <a:r>
              <a:rPr lang="pt-BR" sz="3600" b="1" dirty="0" smtClean="0"/>
              <a:t>OM SAI RAM</a:t>
            </a:r>
            <a:endParaRPr lang="pt-BR" sz="3600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62" y="2553042"/>
            <a:ext cx="2908300" cy="25908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/>
          <a:p>
            <a:r>
              <a:rPr lang="pt-BR" sz="2800" dirty="0"/>
              <a:t>COMITÊ DE ARQUIVO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COMITÊ DE ARQUIVO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362201"/>
            <a:ext cx="11249025" cy="360045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2200" b="1" dirty="0" smtClean="0"/>
              <a:t>“</a:t>
            </a:r>
            <a:r>
              <a:rPr lang="pt-BR" sz="2200" b="1" dirty="0" smtClean="0"/>
              <a:t>Se </a:t>
            </a:r>
            <a:r>
              <a:rPr lang="pt-BR" sz="2200" b="1" dirty="0"/>
              <a:t>Minhas </a:t>
            </a:r>
            <a:r>
              <a:rPr lang="pt-BR" sz="2200" b="1" i="1" dirty="0" err="1"/>
              <a:t>Leelas</a:t>
            </a:r>
            <a:r>
              <a:rPr lang="pt-BR" sz="2200" b="1" dirty="0"/>
              <a:t> forem registradas, </a:t>
            </a:r>
            <a:r>
              <a:rPr lang="pt-BR" sz="2200" b="1" dirty="0" smtClean="0"/>
              <a:t>a ignorância </a:t>
            </a:r>
            <a:r>
              <a:rPr lang="pt-BR" sz="2200" b="1" i="1" dirty="0" smtClean="0"/>
              <a:t>(</a:t>
            </a:r>
            <a:r>
              <a:rPr lang="pt-BR" sz="2200" b="1" i="1" dirty="0" err="1" smtClean="0"/>
              <a:t>avidya</a:t>
            </a:r>
            <a:r>
              <a:rPr lang="pt-BR" sz="2200" b="1" i="1" dirty="0" smtClean="0"/>
              <a:t>)</a:t>
            </a:r>
            <a:r>
              <a:rPr lang="pt-BR" sz="2200" b="1" dirty="0" smtClean="0"/>
              <a:t> </a:t>
            </a:r>
            <a:r>
              <a:rPr lang="pt-BR" sz="2200" b="1" dirty="0"/>
              <a:t>desaparecerá e se forem ouvidas com atenção e devoção, a consciência da existência mundana diminuirá e fortes ondas de devoção e amor se elevarão e, se alguém mergulhar profundamente em </a:t>
            </a:r>
            <a:r>
              <a:rPr lang="pt-BR" sz="2200" b="1" dirty="0" smtClean="0"/>
              <a:t>Minhas </a:t>
            </a:r>
            <a:r>
              <a:rPr lang="pt-BR" sz="2200" b="1" i="1" dirty="0" err="1"/>
              <a:t>l</a:t>
            </a:r>
            <a:r>
              <a:rPr lang="pt-BR" sz="2200" b="1" i="1" dirty="0" err="1" smtClean="0"/>
              <a:t>eelas</a:t>
            </a:r>
            <a:r>
              <a:rPr lang="pt-BR" sz="2200" b="1" dirty="0"/>
              <a:t>, obterá um conhecimento precioso. </a:t>
            </a:r>
            <a:r>
              <a:rPr lang="pt-BR" sz="2200" b="1" dirty="0" smtClean="0"/>
              <a:t>“</a:t>
            </a:r>
          </a:p>
          <a:p>
            <a:pPr marL="0" indent="0" algn="r">
              <a:buNone/>
            </a:pPr>
            <a:r>
              <a:rPr lang="en-GB" sz="2000" i="1" dirty="0" err="1"/>
              <a:t>Shirdi</a:t>
            </a:r>
            <a:r>
              <a:rPr lang="en-GB" sz="2000" i="1" dirty="0"/>
              <a:t> </a:t>
            </a:r>
            <a:r>
              <a:rPr lang="en-GB" sz="2000" i="1" dirty="0" err="1"/>
              <a:t>Sai</a:t>
            </a:r>
            <a:r>
              <a:rPr lang="en-GB" sz="2000" i="1" dirty="0"/>
              <a:t> </a:t>
            </a:r>
            <a:r>
              <a:rPr lang="en-GB" sz="2000" i="1" dirty="0" err="1" smtClean="0"/>
              <a:t>Satcharita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pág</a:t>
            </a:r>
            <a:r>
              <a:rPr lang="en-GB" sz="2000" i="1" dirty="0"/>
              <a:t>. </a:t>
            </a:r>
            <a:r>
              <a:rPr lang="en-GB" sz="2000" i="1" dirty="0" smtClean="0"/>
              <a:t>10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589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COMITÊ DE ARQUIVO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200" b="1" dirty="0"/>
              <a:t>"Ouça e reflita sobre as histórias dos grandes heróis morais para que seus ideais possam ser impressos em seu coração."</a:t>
            </a:r>
          </a:p>
          <a:p>
            <a:pPr marL="0" indent="0" algn="r">
              <a:buNone/>
            </a:pPr>
            <a:r>
              <a:rPr lang="pt-BR" sz="2000" i="1" dirty="0" smtClean="0"/>
              <a:t>Palavras de </a:t>
            </a:r>
            <a:r>
              <a:rPr lang="pt-BR" sz="2000" i="1" dirty="0" err="1" smtClean="0"/>
              <a:t>Sathya</a:t>
            </a:r>
            <a:r>
              <a:rPr lang="pt-BR" sz="2000" i="1" dirty="0" smtClean="0"/>
              <a:t> Sai </a:t>
            </a:r>
            <a:r>
              <a:rPr lang="pt-BR" sz="2000" i="1" dirty="0"/>
              <a:t>- </a:t>
            </a:r>
            <a:r>
              <a:rPr lang="pt-BR" sz="2000" i="1" dirty="0" smtClean="0"/>
              <a:t>22/2/1968</a:t>
            </a:r>
          </a:p>
        </p:txBody>
      </p:sp>
    </p:spTree>
    <p:extLst>
      <p:ext uri="{BB962C8B-B14F-4D97-AF65-F5344CB8AC3E}">
        <p14:creationId xmlns:p14="http://schemas.microsoft.com/office/powerpoint/2010/main" val="20267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ENTREVISTA EM VÍDEO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0" y="2500090"/>
            <a:ext cx="6029325" cy="337185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200900" y="2695575"/>
            <a:ext cx="4248585" cy="33813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pt-BR" dirty="0" smtClean="0"/>
              <a:t>Alberto Uehara compartilhando suas experiências de quando esteve em </a:t>
            </a:r>
            <a:r>
              <a:rPr lang="pt-BR" dirty="0" err="1" smtClean="0"/>
              <a:t>Prashanti</a:t>
            </a:r>
            <a:r>
              <a:rPr lang="pt-BR" dirty="0" smtClean="0"/>
              <a:t>, onde, em uma entrevista, recebeu de Sai Baba um </a:t>
            </a:r>
            <a:r>
              <a:rPr lang="pt-BR" b="1" dirty="0" smtClean="0"/>
              <a:t>anel</a:t>
            </a:r>
            <a:r>
              <a:rPr lang="pt-BR" dirty="0" smtClean="0"/>
              <a:t> com a imagem de Baba de </a:t>
            </a:r>
            <a:r>
              <a:rPr lang="pt-BR" dirty="0" err="1" smtClean="0"/>
              <a:t>Shirdi</a:t>
            </a:r>
            <a:r>
              <a:rPr lang="pt-BR" dirty="0" smtClean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30607" r="16412" b="36042"/>
          <a:stretch/>
        </p:blipFill>
        <p:spPr>
          <a:xfrm>
            <a:off x="4249882" y="4303134"/>
            <a:ext cx="2815936" cy="22872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7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ENTREVISTA EM VÍDEO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8" y="2697517"/>
            <a:ext cx="5975482" cy="3371850"/>
          </a:xfr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200900" y="2695575"/>
            <a:ext cx="4248585" cy="33813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pt-BR" dirty="0" smtClean="0"/>
              <a:t>Moacyr Matos </a:t>
            </a:r>
            <a:r>
              <a:rPr lang="pt-BR" dirty="0" smtClean="0"/>
              <a:t>compartilhando as </a:t>
            </a:r>
            <a:r>
              <a:rPr lang="pt-BR" b="1" dirty="0" smtClean="0"/>
              <a:t>palavras</a:t>
            </a:r>
            <a:r>
              <a:rPr lang="pt-BR" dirty="0" smtClean="0"/>
              <a:t> que recebeu de </a:t>
            </a:r>
            <a:r>
              <a:rPr lang="pt-BR" dirty="0" err="1" smtClean="0"/>
              <a:t>Sathya</a:t>
            </a:r>
            <a:r>
              <a:rPr lang="pt-BR" dirty="0" smtClean="0"/>
              <a:t> Sai, durante uma entrevista em 1981, que incentivou suas práticas de meditação.</a:t>
            </a:r>
          </a:p>
        </p:txBody>
      </p:sp>
    </p:spTree>
    <p:extLst>
      <p:ext uri="{BB962C8B-B14F-4D97-AF65-F5344CB8AC3E}">
        <p14:creationId xmlns:p14="http://schemas.microsoft.com/office/powerpoint/2010/main" val="40782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DEPOIMENTO POR ESCRITO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762" y="2717587"/>
            <a:ext cx="10554574" cy="36365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6400" dirty="0" err="1" smtClean="0"/>
              <a:t>Wilinton</a:t>
            </a:r>
            <a:r>
              <a:rPr lang="pt-BR" sz="6400" dirty="0" smtClean="0"/>
              <a:t> </a:t>
            </a:r>
            <a:r>
              <a:rPr lang="pt-BR" sz="6400" dirty="0" err="1" smtClean="0"/>
              <a:t>Alcantara</a:t>
            </a:r>
            <a:r>
              <a:rPr lang="pt-BR" sz="6400" dirty="0" smtClean="0"/>
              <a:t> </a:t>
            </a:r>
            <a:r>
              <a:rPr lang="pt-BR" sz="6400" dirty="0" smtClean="0"/>
              <a:t>relata </a:t>
            </a:r>
            <a:r>
              <a:rPr lang="pt-BR" sz="6400" dirty="0"/>
              <a:t>que esse </a:t>
            </a:r>
            <a:r>
              <a:rPr lang="pt-BR" sz="6400" b="1" dirty="0" err="1"/>
              <a:t>Japamala</a:t>
            </a:r>
            <a:r>
              <a:rPr lang="pt-BR" sz="6400" dirty="0"/>
              <a:t> foi materializado por </a:t>
            </a:r>
            <a:r>
              <a:rPr lang="pt-BR" sz="6400" dirty="0" err="1"/>
              <a:t>Sathya</a:t>
            </a:r>
            <a:r>
              <a:rPr lang="pt-BR" sz="6400" dirty="0"/>
              <a:t> Sai Baba </a:t>
            </a:r>
            <a:r>
              <a:rPr lang="pt-BR" sz="6400" i="1" dirty="0"/>
              <a:t>“no </a:t>
            </a:r>
            <a:r>
              <a:rPr lang="pt-BR" sz="6400" i="1" dirty="0" err="1"/>
              <a:t>ashram</a:t>
            </a:r>
            <a:r>
              <a:rPr lang="pt-BR" sz="6400" i="1" dirty="0"/>
              <a:t> de </a:t>
            </a:r>
            <a:r>
              <a:rPr lang="pt-BR" sz="6400" i="1" dirty="0" err="1"/>
              <a:t>Whitefield</a:t>
            </a:r>
            <a:r>
              <a:rPr lang="pt-BR" sz="6400" i="1" dirty="0"/>
              <a:t>, quando Maria estava em uma cadeira de rodas, após ter sido atropelada por um caminhão em frente ao </a:t>
            </a:r>
            <a:r>
              <a:rPr lang="pt-BR" sz="6400" i="1" dirty="0" err="1"/>
              <a:t>ashram</a:t>
            </a:r>
            <a:r>
              <a:rPr lang="pt-BR" sz="6400" i="1" dirty="0"/>
              <a:t>.”</a:t>
            </a:r>
            <a:r>
              <a:rPr lang="pt-BR" sz="6400" dirty="0"/>
              <a:t> Esse episódio do atropelamento é melhor descrito por Roberta Vale, que fazia parte do grupo de brasileiros que estavam em Bangalore na ocasião. Ela conta que chegaram a Bangalore e, como tinham um dia de descanso antes de seguir para </a:t>
            </a:r>
            <a:r>
              <a:rPr lang="pt-BR" sz="6400" dirty="0" err="1"/>
              <a:t>Puttaparthi</a:t>
            </a:r>
            <a:r>
              <a:rPr lang="pt-BR" sz="6400" dirty="0"/>
              <a:t>, </a:t>
            </a:r>
            <a:r>
              <a:rPr lang="pt-BR" sz="6400" i="1" dirty="0"/>
              <a:t>“o grupo quis conhecer o </a:t>
            </a:r>
            <a:r>
              <a:rPr lang="pt-BR" sz="6400" i="1" dirty="0" err="1"/>
              <a:t>ashram</a:t>
            </a:r>
            <a:r>
              <a:rPr lang="pt-BR" sz="6400" i="1" dirty="0"/>
              <a:t> de </a:t>
            </a:r>
            <a:r>
              <a:rPr lang="pt-BR" sz="6400" i="1" dirty="0" err="1"/>
              <a:t>Whitefield</a:t>
            </a:r>
            <a:r>
              <a:rPr lang="pt-BR" sz="6400" i="1" dirty="0"/>
              <a:t>, que ficava na cidade”.</a:t>
            </a:r>
            <a:r>
              <a:rPr lang="pt-BR" sz="6400" dirty="0"/>
              <a:t> Segue o relato com as palavras dela: </a:t>
            </a:r>
            <a:r>
              <a:rPr lang="pt-BR" sz="6400" i="1" dirty="0"/>
              <a:t>“Quando já estávamos no lado de fora </a:t>
            </a:r>
            <a:r>
              <a:rPr lang="pt-BR" sz="6400" dirty="0"/>
              <a:t>[do </a:t>
            </a:r>
            <a:r>
              <a:rPr lang="pt-BR" sz="6400" dirty="0" err="1"/>
              <a:t>ashram</a:t>
            </a:r>
            <a:r>
              <a:rPr lang="pt-BR" sz="6400" dirty="0"/>
              <a:t>]</a:t>
            </a:r>
            <a:r>
              <a:rPr lang="pt-BR" sz="6400" i="1" dirty="0"/>
              <a:t>, a Maria resolveu ir comprar umas frutas para uns amigos pedintes que conhecia dali. Neste mesmo momento o sinal da ferrovia tocou avisando iam fechar os trilhos pois o trem iria passar em breve. Quando isso acontecia, os carros atravessavam correndo para o outro lado para não ficarem presos esperando muito tempo para sair depois. A mão do trânsito indiano é inglesa e, quando o sinal tocou, um caminhão veio bem rápido para atravessar os trilhos a tempo, bem na hora em que a Maria atravessava para comprar as frutas.</a:t>
            </a:r>
            <a:endParaRPr lang="pt-BR" sz="6400" dirty="0"/>
          </a:p>
          <a:p>
            <a:pPr marL="0" indent="0">
              <a:buNone/>
            </a:pPr>
            <a:r>
              <a:rPr lang="pt-BR" sz="6400" i="1" dirty="0"/>
              <a:t>Neste momento o tempo parecia ter parado e vimos a Maria caída no chão, inconsciente, em meio a muito sangue na parte da cabeça e cabelos. Começamos a nos desesperar, mas o Professor </a:t>
            </a:r>
            <a:r>
              <a:rPr lang="pt-BR" sz="6400" dirty="0"/>
              <a:t>[Hermógenes]</a:t>
            </a:r>
            <a:r>
              <a:rPr lang="pt-BR" sz="6400" i="1" dirty="0"/>
              <a:t> manteve a calma e nos acalmava repetindo 'Entrego, Confio, Aceito e Agradeço’.</a:t>
            </a:r>
            <a:endParaRPr lang="pt-BR" sz="6400" dirty="0"/>
          </a:p>
          <a:p>
            <a:pPr marL="0" indent="0">
              <a:buNone/>
            </a:pPr>
            <a:r>
              <a:rPr lang="pt-BR" sz="6400" dirty="0" smtClean="0"/>
              <a:t>Maria ficou hospitalizada durante um longo período, pois a situação era grave. Quando se recuperou e saiu do hospital foram “</a:t>
            </a:r>
            <a:r>
              <a:rPr lang="pt-BR" sz="6400" i="1" dirty="0" smtClean="0"/>
              <a:t>todos </a:t>
            </a:r>
            <a:r>
              <a:rPr lang="pt-BR" sz="6400" i="1" dirty="0"/>
              <a:t>a um </a:t>
            </a:r>
            <a:r>
              <a:rPr lang="pt-BR" sz="6400" i="1" dirty="0" err="1"/>
              <a:t>Darshan</a:t>
            </a:r>
            <a:r>
              <a:rPr lang="pt-BR" sz="6400" i="1" dirty="0"/>
              <a:t> em </a:t>
            </a:r>
            <a:r>
              <a:rPr lang="pt-BR" sz="6400" i="1" dirty="0" err="1"/>
              <a:t>Whitefield</a:t>
            </a:r>
            <a:r>
              <a:rPr lang="pt-BR" sz="6400" i="1" dirty="0"/>
              <a:t> onde o Professor foi pedir a benção de Baba e agradecer por ter amparado Maria naquele processo todo. (Ela sempre repetiu que durante o acidente sentiu que Baba a pegou no colo). Baba os abençoou e disse que estava cuidando dela e então voltamos ao Brasil.”</a:t>
            </a:r>
            <a:r>
              <a:rPr lang="pt-BR" sz="6400" dirty="0"/>
              <a:t> Nesse </a:t>
            </a:r>
            <a:r>
              <a:rPr lang="pt-BR" sz="6400" dirty="0" err="1"/>
              <a:t>Darshan</a:t>
            </a:r>
            <a:r>
              <a:rPr lang="pt-BR" sz="6400" dirty="0"/>
              <a:t>, conta </a:t>
            </a:r>
            <a:r>
              <a:rPr lang="pt-BR" sz="6400" dirty="0" err="1"/>
              <a:t>Wilinton</a:t>
            </a:r>
            <a:r>
              <a:rPr lang="pt-BR" sz="6400" dirty="0"/>
              <a:t>, que Sai Baba presenteou Maria com o </a:t>
            </a:r>
            <a:r>
              <a:rPr lang="pt-BR" sz="6400" dirty="0" err="1"/>
              <a:t>Japamala</a:t>
            </a:r>
            <a:r>
              <a:rPr lang="pt-BR" sz="64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7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COM DEPOIMENTOS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200900" y="2695575"/>
            <a:ext cx="4248585" cy="33813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pt-BR" b="1" dirty="0" smtClean="0"/>
              <a:t>Lingam</a:t>
            </a:r>
            <a:r>
              <a:rPr lang="pt-BR" dirty="0" smtClean="0"/>
              <a:t> materializado por </a:t>
            </a:r>
            <a:r>
              <a:rPr lang="pt-BR" dirty="0" err="1" smtClean="0"/>
              <a:t>Sathya</a:t>
            </a:r>
            <a:r>
              <a:rPr lang="pt-BR" dirty="0" smtClean="0"/>
              <a:t> Sai para </a:t>
            </a:r>
            <a:r>
              <a:rPr lang="pt-BR" dirty="0" err="1" smtClean="0"/>
              <a:t>Agisa</a:t>
            </a:r>
            <a:r>
              <a:rPr lang="pt-BR" dirty="0" smtClean="0"/>
              <a:t> </a:t>
            </a:r>
            <a:r>
              <a:rPr lang="pt-BR" dirty="0" err="1" smtClean="0"/>
              <a:t>Pollard</a:t>
            </a:r>
            <a:r>
              <a:rPr lang="pt-BR" dirty="0" smtClean="0"/>
              <a:t>, com poderes curativos.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19" y="3487500"/>
            <a:ext cx="384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2" y="2250708"/>
            <a:ext cx="3840000" cy="28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6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ENTREVISTA EM VÍDEO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9" y="2323444"/>
            <a:ext cx="3388751" cy="337185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200900" y="2695575"/>
            <a:ext cx="4248585" cy="33813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pt-BR" b="1" dirty="0" smtClean="0"/>
              <a:t>Anel</a:t>
            </a:r>
            <a:r>
              <a:rPr lang="pt-BR" dirty="0" smtClean="0"/>
              <a:t> com imagem de Baba de </a:t>
            </a:r>
            <a:r>
              <a:rPr lang="pt-BR" dirty="0" err="1" smtClean="0"/>
              <a:t>Shirdi</a:t>
            </a:r>
            <a:r>
              <a:rPr lang="pt-BR" dirty="0" smtClean="0"/>
              <a:t> e </a:t>
            </a:r>
            <a:r>
              <a:rPr lang="pt-BR" b="1" dirty="0" smtClean="0"/>
              <a:t>anel</a:t>
            </a:r>
            <a:r>
              <a:rPr lang="pt-BR" dirty="0" smtClean="0"/>
              <a:t> de diamante, materializados por Sai Baba para </a:t>
            </a:r>
            <a:r>
              <a:rPr lang="pt-BR" dirty="0" err="1" smtClean="0"/>
              <a:t>Alexandros</a:t>
            </a:r>
            <a:r>
              <a:rPr lang="pt-BR" dirty="0" smtClean="0"/>
              <a:t> </a:t>
            </a:r>
            <a:r>
              <a:rPr lang="pt-BR" dirty="0" err="1" smtClean="0"/>
              <a:t>Marsallis</a:t>
            </a:r>
            <a:r>
              <a:rPr lang="pt-BR" dirty="0" smtClean="0"/>
              <a:t>, </a:t>
            </a:r>
            <a:r>
              <a:rPr lang="pt-BR" dirty="0" smtClean="0"/>
              <a:t>durante entrevistas.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15" y="3238309"/>
            <a:ext cx="3485066" cy="3373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3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TRABALHO DO </a:t>
            </a:r>
            <a:br>
              <a:rPr lang="pt-BR" dirty="0" smtClean="0"/>
            </a:br>
            <a:r>
              <a:rPr lang="pt-BR" dirty="0" smtClean="0"/>
              <a:t>COMITÊ DE ARQUIVO</a:t>
            </a:r>
            <a:endParaRPr lang="pt-BR" dirty="0"/>
          </a:p>
        </p:txBody>
      </p:sp>
      <p:pic>
        <p:nvPicPr>
          <p:cNvPr id="4" name="Google Shape;1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9985" y="2219324"/>
            <a:ext cx="3324152" cy="4333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283673" y="2552699"/>
            <a:ext cx="2896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bg1"/>
                </a:solidFill>
              </a:rPr>
              <a:t>A fala da entrevista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51725" y="4599701"/>
            <a:ext cx="31606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solidFill>
                  <a:srgbClr val="FFC000"/>
                </a:solidFill>
              </a:rPr>
              <a:t>A profundidade e amplitude de sua experiência </a:t>
            </a:r>
            <a:r>
              <a:rPr lang="pt-BR" sz="2600" b="1" dirty="0" smtClean="0">
                <a:solidFill>
                  <a:srgbClr val="FFC000"/>
                </a:solidFill>
              </a:rPr>
              <a:t>Sai</a:t>
            </a:r>
            <a:endParaRPr lang="pt-BR" sz="2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365</TotalTime>
  <Words>380</Words>
  <Application>Microsoft Office PowerPoint</Application>
  <PresentationFormat>Personalizar</PresentationFormat>
  <Paragraphs>37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Citável</vt:lpstr>
      <vt:lpstr>COMITÊ DE ARQUIVO</vt:lpstr>
      <vt:lpstr>COMITÊ DE ARQUIVO</vt:lpstr>
      <vt:lpstr>COMITÊ DE ARQUIVO</vt:lpstr>
      <vt:lpstr>ENTREVISTA EM VÍDEO</vt:lpstr>
      <vt:lpstr>ENTREVISTA EM VÍDEO</vt:lpstr>
      <vt:lpstr>DEPOIMENTO POR ESCRITO</vt:lpstr>
      <vt:lpstr>FOTOS COM DEPOIMENTOS</vt:lpstr>
      <vt:lpstr>ENTREVISTA EM VÍDEO</vt:lpstr>
      <vt:lpstr>O TRABALHO DO  COMITÊ DE ARQUIVO</vt:lpstr>
      <vt:lpstr>O QUE PRESERVAR?</vt:lpstr>
      <vt:lpstr>PRESERVANDO O LEGADO DE SATHYA SAI BABA</vt:lpstr>
      <vt:lpstr>COMPARTILHE SUAS EXPERIÊNCIAS</vt:lpstr>
      <vt:lpstr>COMITÊ DE ARQUIVO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Tatiana</cp:lastModifiedBy>
  <cp:revision>47</cp:revision>
  <dcterms:created xsi:type="dcterms:W3CDTF">2019-05-02T17:34:55Z</dcterms:created>
  <dcterms:modified xsi:type="dcterms:W3CDTF">2019-06-20T04:42:58Z</dcterms:modified>
</cp:coreProperties>
</file>