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64" r:id="rId6"/>
    <p:sldId id="265" r:id="rId7"/>
    <p:sldId id="271" r:id="rId8"/>
    <p:sldId id="270" r:id="rId9"/>
    <p:sldId id="273" r:id="rId10"/>
    <p:sldId id="260" r:id="rId11"/>
    <p:sldId id="267" r:id="rId12"/>
    <p:sldId id="268" r:id="rId13"/>
    <p:sldId id="262" r:id="rId14"/>
    <p:sldId id="259" r:id="rId15"/>
    <p:sldId id="272" r:id="rId16"/>
    <p:sldId id="269" r:id="rId17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501" autoAdjust="0"/>
  </p:normalViewPr>
  <p:slideViewPr>
    <p:cSldViewPr snapToGrid="0">
      <p:cViewPr varScale="1">
        <p:scale>
          <a:sx n="75" d="100"/>
          <a:sy n="75" d="100"/>
        </p:scale>
        <p:origin x="54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B4A1F-A22A-4E09-B63B-8CFA53227A5C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379FB-237A-43F6-957D-B7D4A974E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46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79FB-237A-43F6-957D-B7D4A974E6B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79FB-237A-43F6-957D-B7D4A974E6B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67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79FB-237A-43F6-957D-B7D4A974E6B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848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79FB-237A-43F6-957D-B7D4A974E6B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38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79FB-237A-43F6-957D-B7D4A974E6B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72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79FB-237A-43F6-957D-B7D4A974E6B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81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79FB-237A-43F6-957D-B7D4A974E6B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9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79FB-237A-43F6-957D-B7D4A974E6B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86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79FB-237A-43F6-957D-B7D4A974E6B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3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79FB-237A-43F6-957D-B7D4A974E6B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23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79FB-237A-43F6-957D-B7D4A974E6B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255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379FB-237A-43F6-957D-B7D4A974E6B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65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7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7"/>
          <p:cNvPicPr/>
          <p:nvPr/>
        </p:nvPicPr>
        <p:blipFill>
          <a:blip r:embed="rId14"/>
          <a:srcRect t="6495" b="36597"/>
          <a:stretch/>
        </p:blipFill>
        <p:spPr>
          <a:xfrm>
            <a:off x="0" y="0"/>
            <a:ext cx="12190320" cy="4893480"/>
          </a:xfrm>
          <a:prstGeom prst="rect">
            <a:avLst/>
          </a:prstGeom>
          <a:ln>
            <a:noFill/>
          </a:ln>
        </p:spPr>
      </p:pic>
      <p:sp>
        <p:nvSpPr>
          <p:cNvPr id="7" name="CustomShape 1"/>
          <p:cNvSpPr/>
          <p:nvPr/>
        </p:nvSpPr>
        <p:spPr>
          <a:xfrm>
            <a:off x="0" y="-7200"/>
            <a:ext cx="12190320" cy="5202000"/>
          </a:xfrm>
          <a:custGeom>
            <a:avLst/>
            <a:gdLst/>
            <a:ahLst/>
            <a:cxnLst/>
            <a:rect l="l" t="t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>
            <a:blip r:embed="rId15"/>
            <a:tile/>
          </a:blip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Imagem 15"/>
          <p:cNvPicPr/>
          <p:nvPr/>
        </p:nvPicPr>
        <p:blipFill>
          <a:blip r:embed="rId16"/>
          <a:stretch/>
        </p:blipFill>
        <p:spPr>
          <a:xfrm>
            <a:off x="810000" y="250920"/>
            <a:ext cx="2170080" cy="2170080"/>
          </a:xfrm>
          <a:prstGeom prst="rect">
            <a:avLst/>
          </a:prstGeom>
          <a:ln>
            <a:noFill/>
          </a:ln>
        </p:spPr>
      </p:pic>
      <p:pic>
        <p:nvPicPr>
          <p:cNvPr id="3" name="Imagem 14"/>
          <p:cNvPicPr/>
          <p:nvPr/>
        </p:nvPicPr>
        <p:blipFill>
          <a:blip r:embed="rId17"/>
          <a:stretch/>
        </p:blipFill>
        <p:spPr>
          <a:xfrm>
            <a:off x="8102520" y="144360"/>
            <a:ext cx="3682440" cy="248220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7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12190320" cy="2184120"/>
          </a:xfrm>
          <a:custGeom>
            <a:avLst/>
            <a:gdLst/>
            <a:ahLst/>
            <a:cxnLst/>
            <a:rect l="l" t="t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14"/>
            <a:tile/>
          </a:blip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3" name="Imagem 7"/>
          <p:cNvPicPr/>
          <p:nvPr/>
        </p:nvPicPr>
        <p:blipFill>
          <a:blip r:embed="rId15"/>
          <a:stretch/>
        </p:blipFill>
        <p:spPr>
          <a:xfrm>
            <a:off x="8241480" y="326520"/>
            <a:ext cx="1343880" cy="1343880"/>
          </a:xfrm>
          <a:prstGeom prst="rect">
            <a:avLst/>
          </a:prstGeom>
          <a:ln>
            <a:noFill/>
          </a:ln>
        </p:spPr>
      </p:pic>
      <p:pic>
        <p:nvPicPr>
          <p:cNvPr id="44" name="Imagem 11"/>
          <p:cNvPicPr/>
          <p:nvPr/>
        </p:nvPicPr>
        <p:blipFill>
          <a:blip r:embed="rId16"/>
          <a:stretch/>
        </p:blipFill>
        <p:spPr>
          <a:xfrm>
            <a:off x="9714240" y="279000"/>
            <a:ext cx="2312280" cy="1558440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10000" y="1449000"/>
            <a:ext cx="10570320" cy="29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 dirty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Ame a todos!</a:t>
            </a:r>
            <a:r>
              <a:rPr dirty="0"/>
              <a:t/>
            </a:r>
            <a:br>
              <a:rPr dirty="0"/>
            </a:br>
            <a:r>
              <a:rPr lang="pt-BR" sz="5400" b="1" strike="noStrike" spc="-1" dirty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Sirva a todos!</a:t>
            </a:r>
            <a:endParaRPr lang="pt-BR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810000" y="5280840"/>
            <a:ext cx="10570320" cy="4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pt-BR" sz="2800" b="1" strike="noStrike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Refletindo </a:t>
            </a:r>
            <a:r>
              <a:rPr lang="pt-BR" sz="2800" b="1" strike="noStrike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sobre Amor e Serviço!</a:t>
            </a:r>
            <a:endParaRPr lang="pt-BR" sz="2800" b="1" strike="noStrike" spc="-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70040" y="451440"/>
            <a:ext cx="701379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Servir por gratidão!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70040" y="2423160"/>
            <a:ext cx="10317060" cy="16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770040" y="2423160"/>
            <a:ext cx="10317060" cy="338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“OBRIGADO”!</a:t>
            </a: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Dou </a:t>
            </a: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melhor de mim! Emprego todos os meus talentos, toda a minha dedicação... Então sinto que Deus me inspira, abençoa!</a:t>
            </a:r>
            <a:b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endParaRPr lang="pt-BR" sz="2400" b="1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 a minha motivação é a gratidão, </a:t>
            </a:r>
            <a:b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pt-BR" sz="2400" b="1" i="1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a recompensa vem do reconhecimento daquele a quem sirvo</a:t>
            </a: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!</a:t>
            </a:r>
            <a:b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endParaRPr lang="pt-BR" sz="2400" b="1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1280"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 estou servindo a Deus, </a:t>
            </a:r>
            <a:r>
              <a:rPr lang="pt-BR" sz="2400" b="1" i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de onde virá o reconhecimento</a:t>
            </a: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?</a:t>
            </a:r>
          </a:p>
        </p:txBody>
      </p:sp>
      <p:sp>
        <p:nvSpPr>
          <p:cNvPr id="11" name="CustomShape 2"/>
          <p:cNvSpPr/>
          <p:nvPr/>
        </p:nvSpPr>
        <p:spPr>
          <a:xfrm>
            <a:off x="770040" y="3934460"/>
            <a:ext cx="10317060" cy="1017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4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95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70040" y="451440"/>
            <a:ext cx="722052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Máximas que me ajudaram</a:t>
            </a:r>
            <a:r>
              <a:rPr lang="pt-BR" sz="3200" b="1" strike="noStrike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770040" y="2132460"/>
            <a:ext cx="9508680" cy="1307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 segredo da felicidade não é fazer aquilo de que se gosta... </a:t>
            </a:r>
            <a:br>
              <a:rPr lang="pt-BR" sz="2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</a:br>
            <a:r>
              <a:rPr lang="pt-BR" sz="2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mas gostar daquilo que se deve fazer!</a:t>
            </a: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770040" y="3470625"/>
            <a:ext cx="9974160" cy="1307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Diante dos felizes: </a:t>
            </a:r>
            <a:r>
              <a:rPr lang="pt-BR" sz="22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amabilidade (empatia)</a:t>
            </a:r>
            <a:r>
              <a:rPr lang="pt-BR" sz="22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!</a:t>
            </a:r>
            <a:br>
              <a:rPr lang="pt-BR" sz="22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</a:br>
            <a:r>
              <a:rPr lang="pt-BR" sz="2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Diante dos infelizes: </a:t>
            </a:r>
            <a:r>
              <a:rPr lang="pt-BR" sz="22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compaixão!</a:t>
            </a:r>
            <a:br>
              <a:rPr lang="pt-BR" sz="22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</a:br>
            <a:r>
              <a:rPr lang="pt-BR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Diante dos virtuosos: </a:t>
            </a:r>
            <a:r>
              <a:rPr lang="pt-BR" sz="22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deleite!</a:t>
            </a:r>
            <a:br>
              <a:rPr lang="pt-BR" sz="22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</a:br>
            <a:r>
              <a:rPr lang="pt-BR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Diante dos perversos: </a:t>
            </a:r>
            <a:r>
              <a:rPr lang="pt-BR" sz="22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indiferença (equanimidade)!</a:t>
            </a: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770040" y="4692780"/>
            <a:ext cx="9508680" cy="1307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Quando o ideal é nobre e o propósito é puro, a ação é divina!</a:t>
            </a: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9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70040" y="451440"/>
            <a:ext cx="698868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Em busca da União com Deus!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70040" y="2044700"/>
            <a:ext cx="4990680" cy="1978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“Bem-aventurados </a:t>
            </a:r>
            <a:b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os puros de coração, </a:t>
            </a:r>
            <a:b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pois eles verão a Deus”!</a:t>
            </a:r>
          </a:p>
          <a:p>
            <a:pPr marL="2692400" indent="1588"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pt-BR" sz="20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(Jesus Cristo)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770040" y="4889330"/>
            <a:ext cx="5093550" cy="1744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Método: purificar o coração!</a:t>
            </a: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Meta: ver a Deus (unir-se com Deus)</a:t>
            </a: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Resultado: Bem-aventurança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760720" y="4619780"/>
            <a:ext cx="2926081" cy="1869750"/>
            <a:chOff x="5863590" y="3669030"/>
            <a:chExt cx="2926081" cy="1995480"/>
          </a:xfrm>
        </p:grpSpPr>
        <p:sp>
          <p:nvSpPr>
            <p:cNvPr id="5" name="CustomShape 2"/>
            <p:cNvSpPr/>
            <p:nvPr/>
          </p:nvSpPr>
          <p:spPr>
            <a:xfrm>
              <a:off x="6526531" y="3966210"/>
              <a:ext cx="2263140" cy="16068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marL="1800">
                <a:lnSpc>
                  <a:spcPct val="100000"/>
                </a:lnSpc>
                <a:spcBef>
                  <a:spcPts val="360"/>
                </a:spcBef>
                <a:spcAft>
                  <a:spcPts val="601"/>
                </a:spcAft>
                <a:buClr>
                  <a:srgbClr val="F0A22E"/>
                </a:buClr>
              </a:pPr>
              <a:r>
                <a:rPr lang="pt-BR" sz="6600" b="0" strike="noStrike" spc="-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</a:rPr>
                <a:t>Yoga</a:t>
              </a:r>
              <a:endParaRPr lang="pt-BR" sz="6600" b="0" strike="noStrike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7" name="CustomShape 2"/>
            <p:cNvSpPr/>
            <p:nvPr/>
          </p:nvSpPr>
          <p:spPr>
            <a:xfrm>
              <a:off x="5863590" y="3669030"/>
              <a:ext cx="880110" cy="1995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marL="1800">
                <a:lnSpc>
                  <a:spcPct val="100000"/>
                </a:lnSpc>
                <a:spcBef>
                  <a:spcPts val="360"/>
                </a:spcBef>
                <a:spcAft>
                  <a:spcPts val="601"/>
                </a:spcAft>
                <a:buClr>
                  <a:srgbClr val="F0A22E"/>
                </a:buClr>
              </a:pPr>
              <a:r>
                <a:rPr lang="pt-BR" sz="11500" b="0" strike="noStrike" spc="-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Arial"/>
                </a:rPr>
                <a:t>}</a:t>
              </a:r>
              <a:endParaRPr lang="pt-BR" sz="6600" b="0" strike="noStrike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1982190"/>
            <a:ext cx="5870790" cy="293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31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770040" y="451440"/>
            <a:ext cx="722052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Amor </a:t>
            </a:r>
            <a:r>
              <a:rPr lang="pt-BR" sz="3200" b="1" strike="noStrike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é</a:t>
            </a:r>
            <a:r>
              <a:rPr lang="pt-BR" sz="3200" b="1" strike="noStrike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Felicidade!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34620" y="4316730"/>
            <a:ext cx="6912000" cy="2566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Que todos os </a:t>
            </a:r>
            <a:r>
              <a:rPr lang="pt-BR" sz="2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mundos </a:t>
            </a:r>
            <a:r>
              <a:rPr lang="pt-BR" sz="2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sejam </a:t>
            </a:r>
            <a:r>
              <a:rPr lang="pt-BR" sz="2800" b="1" strike="noStrike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felizes!</a:t>
            </a:r>
            <a:endParaRPr lang="pt-BR" sz="2200" b="0" strike="noStrike" spc="-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Felicidade é União com </a:t>
            </a:r>
            <a:r>
              <a:rPr lang="pt-BR" sz="2800" b="1" strike="noStrike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Deus</a:t>
            </a:r>
            <a:r>
              <a:rPr lang="pt-BR" sz="2200" b="1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!</a:t>
            </a:r>
            <a:endParaRPr lang="pt-BR" sz="22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 Amor é Deus! Vivam em </a:t>
            </a:r>
            <a:r>
              <a:rPr lang="pt-BR" sz="2800" b="1" strike="noStrike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Amor</a:t>
            </a:r>
            <a:r>
              <a:rPr lang="pt-BR" sz="2200" b="1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!</a:t>
            </a:r>
          </a:p>
          <a:p>
            <a:pPr marL="4479925"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pt-BR" b="1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(Sathya Sai Baba)</a:t>
            </a:r>
          </a:p>
          <a:p>
            <a:pPr marL="18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endParaRPr lang="pt-BR" sz="22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334620" y="2443380"/>
            <a:ext cx="8091360" cy="1225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2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Ninguém </a:t>
            </a:r>
            <a:r>
              <a:rPr lang="pt-BR" sz="22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é </a:t>
            </a:r>
            <a:r>
              <a:rPr lang="pt-BR" sz="22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feliz para </a:t>
            </a:r>
            <a:r>
              <a:rPr lang="pt-BR" sz="22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alguma coisa</a:t>
            </a:r>
            <a:r>
              <a:rPr lang="pt-BR" sz="22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! </a:t>
            </a:r>
            <a:br>
              <a:rPr lang="pt-BR" sz="22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</a:br>
            <a:r>
              <a:rPr lang="pt-BR" sz="22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Todos fazem alguma coisa para ser felizes!</a:t>
            </a:r>
          </a:p>
          <a:p>
            <a:pPr marL="4479925"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pt-BR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(Huberto Rohden)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2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ea typeface="DejaVu San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884" y="2011680"/>
            <a:ext cx="3062875" cy="46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stomShape 2"/>
          <p:cNvSpPr/>
          <p:nvPr/>
        </p:nvSpPr>
        <p:spPr>
          <a:xfrm>
            <a:off x="334620" y="3442980"/>
            <a:ext cx="8091360" cy="1225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Insista em amar e a vida insistirá em fazer você feliz!</a:t>
            </a:r>
            <a:endParaRPr lang="pt-BR" sz="2200" b="1" i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ea typeface="DejaVu Sans"/>
            </a:endParaRPr>
          </a:p>
          <a:p>
            <a:pPr marL="4479925"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pt-BR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(Carlos Henrique Viard Jr.)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2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70040" y="451440"/>
            <a:ext cx="701379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... E o Coração será como um Sol!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303440" y="2368550"/>
            <a:ext cx="5083390" cy="4203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8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es-ES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 luz del día</a:t>
            </a:r>
          </a:p>
          <a:p>
            <a:pPr marL="18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es-ES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Cayo sobre la </a:t>
            </a:r>
            <a:r>
              <a:rPr lang="es-ES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noche!</a:t>
            </a:r>
            <a:endParaRPr lang="es-ES" sz="2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8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es-ES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Y llena de alegría</a:t>
            </a:r>
          </a:p>
          <a:p>
            <a:pPr marL="18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es-ES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Todos los </a:t>
            </a:r>
            <a:r>
              <a:rPr lang="es-ES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corazones!</a:t>
            </a:r>
            <a:endParaRPr lang="es-ES" sz="2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8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endParaRPr lang="es-ES" sz="9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8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es-ES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Hay luz en mi </a:t>
            </a:r>
            <a:r>
              <a:rPr lang="es-ES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mente!</a:t>
            </a:r>
            <a:endParaRPr lang="es-ES" sz="2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8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es-ES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Hay luz en mi </a:t>
            </a:r>
            <a:r>
              <a:rPr lang="es-ES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cuerpo!</a:t>
            </a:r>
            <a:endParaRPr lang="es-ES" sz="2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800"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es-ES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Hay luz en mi </a:t>
            </a:r>
            <a:r>
              <a:rPr lang="es-ES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alma!</a:t>
            </a:r>
          </a:p>
          <a:p>
            <a:pPr marL="3143250"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pt-BR" sz="16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(Mirabai Ceiba)</a:t>
            </a:r>
            <a:endParaRPr lang="pt-BR" sz="1600" b="1" i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8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endParaRPr lang="pt-BR" sz="1600" b="1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1996440"/>
            <a:ext cx="4575810" cy="457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96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10000" y="1449000"/>
            <a:ext cx="10570320" cy="29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Obrigado!</a:t>
            </a:r>
            <a:r>
              <a:rPr dirty="0"/>
              <a:t/>
            </a:r>
            <a:br>
              <a:rPr dirty="0"/>
            </a:br>
            <a:r>
              <a:rPr lang="pt-BR" sz="5400" b="1" strike="noStrike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Om Sai Ram!</a:t>
            </a:r>
            <a:endParaRPr lang="pt-BR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0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70040" y="451440"/>
            <a:ext cx="698868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Ame a todos</a:t>
            </a:r>
            <a:r>
              <a:rPr lang="pt-BR" sz="3200" b="1" strike="noStrike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! Sirva a todos!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32000" y="3886200"/>
            <a:ext cx="3958560" cy="1495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Está no Mahasamadhi de Swami como </a:t>
            </a:r>
            <a:r>
              <a:rPr lang="pt-BR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um “degrau”.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2183565"/>
            <a:ext cx="6096000" cy="4105275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432000" y="2292822"/>
            <a:ext cx="4576728" cy="12965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“Ame a todos! Sirva a todos. </a:t>
            </a:r>
            <a:br>
              <a:rPr lang="pt-B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</a:br>
            <a:r>
              <a:rPr lang="pt-B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Este é o Caminho para Deus”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770040" y="451440"/>
            <a:ext cx="707796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Aprendendo sobre o Amor!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04000" y="2232000"/>
            <a:ext cx="5812985" cy="131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AMOR É A ORIGEM DA VIDA!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Aprendemos a </a:t>
            </a:r>
            <a:r>
              <a:rPr lang="pt-B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amar </a:t>
            </a: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recebendo amor</a:t>
            </a:r>
            <a:r>
              <a:rPr lang="pt-B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!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504000" y="4066354"/>
            <a:ext cx="6246780" cy="2299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Ninguém </a:t>
            </a:r>
            <a:r>
              <a:rPr lang="pt-BR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se preocupa quando um bebê sorri,</a:t>
            </a:r>
            <a:r>
              <a:rPr dirty="0"/>
              <a:t/>
            </a:r>
            <a:br>
              <a:rPr dirty="0"/>
            </a:br>
            <a:r>
              <a:rPr lang="pt-BR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mas todos se mobilizam quando ele chora.</a:t>
            </a:r>
            <a:r>
              <a:rPr dirty="0"/>
              <a:t/>
            </a:r>
            <a:br>
              <a:rPr dirty="0"/>
            </a:br>
            <a:r>
              <a:rPr lang="pt-BR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Isto é um indicativo de que o estado natural</a:t>
            </a:r>
            <a:r>
              <a:rPr dirty="0"/>
              <a:t/>
            </a:r>
            <a:br>
              <a:rPr dirty="0"/>
            </a:br>
            <a:r>
              <a:rPr lang="pt-BR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do homem é bem-aventurança...”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79825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pt-BR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(Sathya Sai Baba)</a:t>
            </a: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750780" y="2165578"/>
            <a:ext cx="5183505" cy="4589466"/>
            <a:chOff x="6750780" y="2165578"/>
            <a:chExt cx="5183505" cy="4589466"/>
          </a:xfrm>
        </p:grpSpPr>
        <p:pic>
          <p:nvPicPr>
            <p:cNvPr id="90" name="Imagem 89"/>
            <p:cNvPicPr/>
            <p:nvPr/>
          </p:nvPicPr>
          <p:blipFill rotWithShape="1">
            <a:blip r:embed="rId3"/>
            <a:srcRect l="25673" t="3342" r="-3180" b="-3342"/>
            <a:stretch/>
          </p:blipFill>
          <p:spPr>
            <a:xfrm>
              <a:off x="6750780" y="2165578"/>
              <a:ext cx="2640330" cy="21999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505" y="2165578"/>
              <a:ext cx="2433780" cy="2105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5"/>
            <a:srcRect t="2130" b="5916"/>
            <a:stretch/>
          </p:blipFill>
          <p:spPr>
            <a:xfrm>
              <a:off x="10021938" y="4267605"/>
              <a:ext cx="1695450" cy="24874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64" y="4270924"/>
            <a:ext cx="3116441" cy="248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770040" y="451440"/>
            <a:ext cx="707796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trike="noStrike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Perdendo o Amor de vista!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343980" y="2286000"/>
            <a:ext cx="7039800" cy="13049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Identificamo-nos com nosso nome e forma!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Buscamos fora de nós </a:t>
            </a:r>
            <a:r>
              <a:rPr lang="pt-BR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aquela ‘plenitude’</a:t>
            </a:r>
            <a:r>
              <a:rPr lang="pt-B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!</a:t>
            </a: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É um divino desafio ao intelecto do homem!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70" y="4091436"/>
            <a:ext cx="4298632" cy="2585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80" y="2173809"/>
            <a:ext cx="2474358" cy="1917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r="21344"/>
          <a:stretch/>
        </p:blipFill>
        <p:spPr>
          <a:xfrm>
            <a:off x="9679686" y="2437776"/>
            <a:ext cx="2333244" cy="139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stomShape 2"/>
          <p:cNvSpPr/>
          <p:nvPr/>
        </p:nvSpPr>
        <p:spPr>
          <a:xfrm>
            <a:off x="364822" y="3703139"/>
            <a:ext cx="7344000" cy="3154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en-US" sz="2400" b="1" i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O</a:t>
            </a:r>
            <a:r>
              <a:rPr lang="en-US" sz="2400" b="1" i="1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400" b="1" i="1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ego </a:t>
            </a:r>
            <a:r>
              <a:rPr lang="pt-BR" sz="20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produz ondas sem fim de anseios e desejos tentadores que exigem ser satisfeitos. </a:t>
            </a:r>
            <a:br>
              <a:rPr lang="pt-BR" sz="20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pt-BR" sz="20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Viver envolve inúmeros confrontos, conflitos, relacionamentos, separações e negligências. </a:t>
            </a:r>
            <a:br>
              <a:rPr lang="pt-BR" sz="20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endParaRPr lang="pt-BR" sz="700" b="1" i="1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54013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pt-BR" sz="2400" b="1" i="1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Apeguem-se a Deus </a:t>
            </a:r>
            <a:r>
              <a:rPr lang="pt-BR" sz="20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 a ilusão do mundo desaparecerá automaticamente.</a:t>
            </a:r>
          </a:p>
          <a:p>
            <a:pPr marL="3851275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pt-BR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(</a:t>
            </a:r>
            <a:r>
              <a:rPr lang="pt-BR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Sathya Sai Baba)</a:t>
            </a: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uiExpand="1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70040" y="451440"/>
            <a:ext cx="701379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Buscando a Fonte!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70040" y="2259330"/>
            <a:ext cx="4915274" cy="16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14" y="2423160"/>
            <a:ext cx="6224688" cy="374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stomShape 2"/>
          <p:cNvSpPr/>
          <p:nvPr/>
        </p:nvSpPr>
        <p:spPr>
          <a:xfrm>
            <a:off x="628197" y="2044700"/>
            <a:ext cx="5198960" cy="1978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busca espiritual não é </a:t>
            </a:r>
            <a:b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para os brutos, plenamente satisfeitos com o mundo!</a:t>
            </a:r>
          </a:p>
        </p:txBody>
      </p:sp>
      <p:sp>
        <p:nvSpPr>
          <p:cNvPr id="11" name="CustomShape 2"/>
          <p:cNvSpPr/>
          <p:nvPr/>
        </p:nvSpPr>
        <p:spPr>
          <a:xfrm>
            <a:off x="628197" y="3726037"/>
            <a:ext cx="5198960" cy="1138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Também não é para os santos, os iluminados!</a:t>
            </a:r>
          </a:p>
        </p:txBody>
      </p:sp>
      <p:sp>
        <p:nvSpPr>
          <p:cNvPr id="12" name="CustomShape 2"/>
          <p:cNvSpPr/>
          <p:nvPr/>
        </p:nvSpPr>
        <p:spPr>
          <a:xfrm>
            <a:off x="699118" y="2183130"/>
            <a:ext cx="4986195" cy="16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628197" y="4920712"/>
            <a:ext cx="5198960" cy="1410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(Yoga) é para quem está na penumbra da espiritualidade!</a:t>
            </a:r>
          </a:p>
          <a:p>
            <a:pPr marL="2057400" indent="1588"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pt-BR" sz="16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(Swami Satchidananda)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8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endParaRPr lang="pt-BR" sz="2400" b="1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0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70040" y="451440"/>
            <a:ext cx="701379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Motor da Busca – o sofrimento!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70040" y="2259330"/>
            <a:ext cx="4915274" cy="16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14" y="2423160"/>
            <a:ext cx="6224688" cy="374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stomShape 2"/>
          <p:cNvSpPr/>
          <p:nvPr/>
        </p:nvSpPr>
        <p:spPr>
          <a:xfrm>
            <a:off x="628197" y="2044700"/>
            <a:ext cx="4477203" cy="1978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 você está sofrendo... </a:t>
            </a:r>
            <a:b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Meus parabéns!</a:t>
            </a:r>
            <a:b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          </a:t>
            </a:r>
            <a:r>
              <a:rPr lang="pt-BR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(HERMÓGENES)</a:t>
            </a:r>
            <a:endParaRPr lang="pt-BR" sz="2400" b="1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628197" y="3726037"/>
            <a:ext cx="4274003" cy="1138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Quem sofre tem a Minha Graça!</a:t>
            </a:r>
            <a:b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pt-BR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               (SATHYA SAI BABA)</a:t>
            </a:r>
            <a:endParaRPr lang="pt-BR" sz="16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699118" y="2183130"/>
            <a:ext cx="4986195" cy="16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628197" y="4756882"/>
            <a:ext cx="4375603" cy="1138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Minha graça te basta!</a:t>
            </a:r>
          </a:p>
          <a:p>
            <a:pPr marL="18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</a:pPr>
            <a:r>
              <a:rPr lang="pt-BR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                                (JESUS CRISTO)</a:t>
            </a:r>
          </a:p>
        </p:txBody>
      </p:sp>
    </p:spTree>
    <p:extLst>
      <p:ext uri="{BB962C8B-B14F-4D97-AF65-F5344CB8AC3E}">
        <p14:creationId xmlns:p14="http://schemas.microsoft.com/office/powerpoint/2010/main" val="15582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70040" y="451440"/>
            <a:ext cx="701379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Os primeiros passos!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70040" y="2423160"/>
            <a:ext cx="10317060" cy="16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872910" y="3447105"/>
            <a:ext cx="5769190" cy="1744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Meta</a:t>
            </a:r>
            <a:r>
              <a:rPr lang="pt-B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Conhecer Deus </a:t>
            </a: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u="sng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Método</a:t>
            </a:r>
            <a:r>
              <a:rPr lang="pt-BR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Amar a todos... Servir... </a:t>
            </a:r>
            <a:br>
              <a:rPr lang="pt-BR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pt-BR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Purificar o coração... Meditar...</a:t>
            </a: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0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Prática</a:t>
            </a:r>
            <a:r>
              <a:rPr lang="pt-BR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</a:t>
            </a:r>
            <a:r>
              <a:rPr lang="pt-BR" sz="2400" b="1" strike="noStrike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restrições e observâncias!</a:t>
            </a:r>
            <a:endParaRPr lang="pt-BR" sz="2400" b="0" strike="noStrike" spc="-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872910" y="2423160"/>
            <a:ext cx="10317060" cy="922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“O que esse Mestre </a:t>
            </a:r>
            <a:b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tem de bom para mim”?</a:t>
            </a:r>
          </a:p>
        </p:txBody>
      </p:sp>
      <p:sp>
        <p:nvSpPr>
          <p:cNvPr id="7" name="CustomShape 2"/>
          <p:cNvSpPr/>
          <p:nvPr/>
        </p:nvSpPr>
        <p:spPr>
          <a:xfrm>
            <a:off x="872910" y="5338770"/>
            <a:ext cx="5629490" cy="1069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“Como posso me defender do mal que isso possa me causar”?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0735" r="16892" b="1725"/>
          <a:stretch/>
        </p:blipFill>
        <p:spPr>
          <a:xfrm>
            <a:off x="6642100" y="2176469"/>
            <a:ext cx="5080000" cy="403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38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70040" y="451440"/>
            <a:ext cx="701379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Se eu perseverar... 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70040" y="2423160"/>
            <a:ext cx="10317060" cy="16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872910" y="2649863"/>
            <a:ext cx="10671390" cy="2156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Restrições e observâncias: purificam minha mente e meu coração</a:t>
            </a: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método produz resultados (eu sirvo... meu amor cresce...)</a:t>
            </a: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meta começa a parecer viável... Próxima!</a:t>
            </a: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MINHAS PERGUNTAS SÃO OUTRAS:</a:t>
            </a:r>
          </a:p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400" b="1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872910" y="4586295"/>
            <a:ext cx="10317060" cy="922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“</a:t>
            </a:r>
            <a:r>
              <a:rPr lang="pt-BR" sz="2400" b="1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O que eu posso dar de melhor para esse Mestre ou instituição</a:t>
            </a: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”?</a:t>
            </a:r>
          </a:p>
        </p:txBody>
      </p:sp>
      <p:sp>
        <p:nvSpPr>
          <p:cNvPr id="7" name="CustomShape 2"/>
          <p:cNvSpPr/>
          <p:nvPr/>
        </p:nvSpPr>
        <p:spPr>
          <a:xfrm>
            <a:off x="872910" y="5293050"/>
            <a:ext cx="10671390" cy="922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“</a:t>
            </a:r>
            <a:r>
              <a:rPr lang="pt-BR" sz="2400" b="1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</a:rPr>
              <a:t>Como posso protege-los de qualquer mal</a:t>
            </a:r>
            <a:r>
              <a:rPr lang="pt-BR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3772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70040" y="451440"/>
            <a:ext cx="7220520" cy="9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i="1" strike="noStrike" spc="-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Todos</a:t>
            </a:r>
            <a:r>
              <a:rPr lang="pt-BR" sz="3200" b="1" strike="noStrike" spc="-1" dirty="0" smtClean="0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merecem ser amados!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938340" y="1184130"/>
            <a:ext cx="10582560" cy="108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2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  <a:ea typeface="DejaVu Sans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936880" y="2603500"/>
            <a:ext cx="10582560" cy="3312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1800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Você</a:t>
            </a:r>
            <a:r>
              <a:rPr lang="pt-BR" sz="2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tanto quanto qualquer pessoa em todo o universo, </a:t>
            </a:r>
            <a:r>
              <a:rPr lang="pt-BR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/>
            </a:r>
            <a:br>
              <a:rPr lang="pt-BR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</a:br>
            <a:r>
              <a:rPr lang="pt-BR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merece </a:t>
            </a:r>
            <a:r>
              <a:rPr lang="pt-BR" sz="2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seu amor e sua afeição (</a:t>
            </a:r>
            <a:r>
              <a:rPr lang="pt-BR" sz="2200" b="1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Buda</a:t>
            </a:r>
            <a:r>
              <a:rPr lang="pt-BR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).</a:t>
            </a:r>
          </a:p>
          <a:p>
            <a:pPr marL="343080" indent="-341280">
              <a:spcBef>
                <a:spcPts val="360"/>
              </a:spcBef>
              <a:spcAft>
                <a:spcPts val="1800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Não se combate o ódio com ódio, mas sim com amor (</a:t>
            </a:r>
            <a:r>
              <a:rPr lang="pt-BR" sz="2200" b="1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Buda</a:t>
            </a:r>
            <a:r>
              <a:rPr lang="pt-BR" sz="2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).</a:t>
            </a:r>
            <a:endParaRPr lang="pt-BR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1280">
              <a:spcBef>
                <a:spcPts val="360"/>
              </a:spcBef>
              <a:spcAft>
                <a:spcPts val="1800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Amai-vos uns aos outros como eu vos amei (</a:t>
            </a:r>
            <a:r>
              <a:rPr lang="pt-BR" sz="2200" b="1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Jesus Cristo</a:t>
            </a:r>
            <a:r>
              <a:rPr lang="pt-BR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</a:t>
            </a:r>
          </a:p>
          <a:p>
            <a:pPr marL="343080" indent="-341280">
              <a:spcBef>
                <a:spcPts val="360"/>
              </a:spcBef>
              <a:spcAft>
                <a:spcPts val="1800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pt-BR" sz="2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Amem seus inimigos, façam o bem a quem os odeia, abençoem aqueles que os amaldiçoam, rezem por aqueles que os maltratam. Se alguém lhes bater no rosto, ofereçam a outra face (</a:t>
            </a:r>
            <a:r>
              <a:rPr lang="pt-BR" sz="2200" b="1" i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Jesus Cristo</a:t>
            </a:r>
            <a:r>
              <a:rPr lang="pt-BR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).</a:t>
            </a:r>
            <a:endParaRPr lang="pt-BR" sz="2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936880" y="2878455"/>
            <a:ext cx="10582560" cy="10553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936880" y="4621190"/>
            <a:ext cx="10582560" cy="13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1280"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endParaRPr lang="pt-B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834</TotalTime>
  <Words>510</Words>
  <Application>Microsoft Office PowerPoint</Application>
  <PresentationFormat>Widescreen</PresentationFormat>
  <Paragraphs>94</Paragraphs>
  <Slides>15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DejaVu Sans</vt:lpstr>
      <vt:lpstr>Symbol</vt:lpstr>
      <vt:lpstr>Wingdings</vt:lpstr>
      <vt:lpstr>Wingdings 2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João Paulo Pires das Neves</dc:creator>
  <dc:description/>
  <cp:lastModifiedBy>Paulo Mauricio Rego</cp:lastModifiedBy>
  <cp:revision>73</cp:revision>
  <dcterms:created xsi:type="dcterms:W3CDTF">2019-05-02T17:34:55Z</dcterms:created>
  <dcterms:modified xsi:type="dcterms:W3CDTF">2019-06-20T03:11:21Z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