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256" r:id="rId3"/>
    <p:sldId id="257" r:id="rId4"/>
    <p:sldId id="259" r:id="rId5"/>
    <p:sldId id="260" r:id="rId6"/>
    <p:sldId id="261" r:id="rId7"/>
    <p:sldId id="263" r:id="rId8"/>
    <p:sldId id="264" r:id="rId9"/>
    <p:sldId id="265" r:id="rId10"/>
    <p:sldId id="266" r:id="rId11"/>
    <p:sldId id="271" r:id="rId12"/>
    <p:sldId id="267" r:id="rId13"/>
    <p:sldId id="268" r:id="rId14"/>
    <p:sldId id="269" r:id="rId15"/>
    <p:sldId id="274" r:id="rId16"/>
    <p:sldId id="279" r:id="rId17"/>
    <p:sldId id="277" r:id="rId18"/>
    <p:sldId id="280" r:id="rId19"/>
    <p:sldId id="275" r:id="rId20"/>
    <p:sldId id="276" r:id="rId21"/>
    <p:sldId id="281" r:id="rId22"/>
    <p:sldId id="282" r:id="rId23"/>
    <p:sldId id="283" r:id="rId24"/>
    <p:sldId id="285" r:id="rId25"/>
    <p:sldId id="286" r:id="rId26"/>
    <p:sldId id="287" r:id="rId27"/>
    <p:sldId id="288" r:id="rId28"/>
    <p:sldId id="289" r:id="rId29"/>
    <p:sldId id="290" r:id="rId30"/>
    <p:sldId id="291" r:id="rId31"/>
    <p:sldId id="292" r:id="rId32"/>
    <p:sldId id="293" r:id="rId33"/>
    <p:sldId id="273"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17" name="Espaço Reservado para Rodapé 16"/>
          <p:cNvSpPr>
            <a:spLocks noGrp="1"/>
          </p:cNvSpPr>
          <p:nvPr>
            <p:ph type="ftr" sz="quarter" idx="11"/>
          </p:nvPr>
        </p:nvSpPr>
        <p:spPr/>
        <p:txBody>
          <a:bodyPr/>
          <a:lstStyle/>
          <a:p>
            <a:endParaRPr lang="pt-BR" dirty="0"/>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63837A-6BFC-4817-8995-E858DCE6B75F}" type="slidenum">
              <a:rPr lang="pt-BR" smtClean="0"/>
              <a:pPr/>
              <a:t>‹nº›</a:t>
            </a:fld>
            <a:endParaRPr lang="pt-BR" dirty="0"/>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4A63837A-6BFC-4817-8995-E858DCE6B75F}"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4A63837A-6BFC-4817-8995-E858DCE6B75F}" type="slidenum">
              <a:rPr lang="pt-BR" smtClean="0"/>
              <a:pPr/>
              <a:t>‹nº›</a:t>
            </a:fld>
            <a:endParaRPr lang="pt-BR" dirty="0"/>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4361688" y="1026372"/>
            <a:ext cx="457200" cy="441325"/>
          </a:xfrm>
        </p:spPr>
        <p:txBody>
          <a:bodyPr/>
          <a:lstStyle/>
          <a:p>
            <a:fld id="{4A63837A-6BFC-4817-8995-E858DCE6B75F}" type="slidenum">
              <a:rPr lang="pt-BR" smtClean="0"/>
              <a:pPr/>
              <a:t>‹nº›</a:t>
            </a:fld>
            <a:endParaRPr lang="pt-BR" dirty="0"/>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dirty="0"/>
          </a:p>
        </p:txBody>
      </p:sp>
      <p:sp>
        <p:nvSpPr>
          <p:cNvPr id="4" name="Espaço Reservado para Data 3"/>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63837A-6BFC-4817-8995-E858DCE6B75F}" type="slidenum">
              <a:rPr lang="pt-BR" smtClean="0"/>
              <a:pPr/>
              <a:t>‹nº›</a:t>
            </a:fld>
            <a:endParaRPr lang="pt-BR" dirty="0"/>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FBA12AC5-C152-4B08-BDF5-84334C260A99}" type="datetimeFigureOut">
              <a:rPr lang="pt-BR" smtClean="0"/>
              <a:pPr/>
              <a:t>22/01/2018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4A63837A-6BFC-4817-8995-E858DCE6B75F}" type="slidenum">
              <a:rPr lang="pt-BR" smtClean="0"/>
              <a:pPr/>
              <a:t>‹nº›</a:t>
            </a:fld>
            <a:endParaRPr lang="pt-BR" dirty="0"/>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8" name="Espaço Reservado para Rodapé 7"/>
          <p:cNvSpPr>
            <a:spLocks noGrp="1"/>
          </p:cNvSpPr>
          <p:nvPr>
            <p:ph type="ftr" sz="quarter" idx="11"/>
          </p:nvPr>
        </p:nvSpPr>
        <p:spPr>
          <a:xfrm>
            <a:off x="304800" y="6409944"/>
            <a:ext cx="3581400" cy="365760"/>
          </a:xfrm>
        </p:spPr>
        <p:txBody>
          <a:bodyPr/>
          <a:lstStyle/>
          <a:p>
            <a:endParaRPr lang="pt-BR" dirty="0"/>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4A63837A-6BFC-4817-8995-E858DCE6B75F}" type="slidenum">
              <a:rPr lang="pt-BR" smtClean="0"/>
              <a:pPr/>
              <a:t>‹nº›</a:t>
            </a:fld>
            <a:endParaRPr lang="pt-BR" dirty="0"/>
          </a:p>
        </p:txBody>
      </p:sp>
      <p:sp>
        <p:nvSpPr>
          <p:cNvPr id="23" name="Título 22"/>
          <p:cNvSpPr>
            <a:spLocks noGrp="1"/>
          </p:cNvSpPr>
          <p:nvPr>
            <p:ph type="title"/>
          </p:nvPr>
        </p:nvSpPr>
        <p:spPr/>
        <p:txBody>
          <a:bodyPr rtlCol="0" anchor="b" anchorCtr="0"/>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a:xfrm>
            <a:off x="4343400" y="1036020"/>
            <a:ext cx="457200" cy="441325"/>
          </a:xfrm>
        </p:spPr>
        <p:txBody>
          <a:bodyPr/>
          <a:lstStyle/>
          <a:p>
            <a:fld id="{4A63837A-6BFC-4817-8995-E858DCE6B75F}"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A63837A-6BFC-4817-8995-E858DCE6B75F}"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A63837A-6BFC-4817-8995-E858DCE6B75F}" type="slidenum">
              <a:rPr lang="pt-BR" smtClean="0"/>
              <a:pPr/>
              <a:t>‹nº›</a:t>
            </a:fld>
            <a:endParaRPr lang="pt-BR" dirty="0"/>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FBA12AC5-C152-4B08-BDF5-84334C260A99}" type="datetimeFigureOut">
              <a:rPr lang="pt-BR" smtClean="0"/>
              <a:pPr/>
              <a:t>22/01/2018</a:t>
            </a:fld>
            <a:endParaRPr lang="pt-BR" dirty="0"/>
          </a:p>
        </p:txBody>
      </p:sp>
      <p:sp>
        <p:nvSpPr>
          <p:cNvPr id="6" name="Espaço Reservado para Rodapé 5"/>
          <p:cNvSpPr>
            <a:spLocks noGrp="1"/>
          </p:cNvSpPr>
          <p:nvPr>
            <p:ph type="ftr" sz="quarter" idx="11"/>
          </p:nvPr>
        </p:nvSpPr>
        <p:spPr>
          <a:xfrm>
            <a:off x="301752" y="6410848"/>
            <a:ext cx="3383280" cy="365760"/>
          </a:xfrm>
        </p:spPr>
        <p:txBody>
          <a:bodyPr/>
          <a:lstStyle/>
          <a:p>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4A63837A-6BFC-4817-8995-E858DCE6B75F}" type="slidenum">
              <a:rPr lang="pt-BR" smtClean="0"/>
              <a:pPr/>
              <a:t>‹nº›</a:t>
            </a:fld>
            <a:endParaRPr lang="pt-BR" dirty="0"/>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FBA12AC5-C152-4B08-BDF5-84334C260A99}" type="datetimeFigureOut">
              <a:rPr lang="pt-BR" smtClean="0"/>
              <a:pPr/>
              <a:t>22/01/2018</a:t>
            </a:fld>
            <a:endParaRPr lang="pt-BR" dirty="0"/>
          </a:p>
        </p:txBody>
      </p:sp>
      <p:sp>
        <p:nvSpPr>
          <p:cNvPr id="6" name="Espaço Reservado para Rodapé 5"/>
          <p:cNvSpPr>
            <a:spLocks noGrp="1"/>
          </p:cNvSpPr>
          <p:nvPr>
            <p:ph type="ftr" sz="quarter" idx="11"/>
          </p:nvPr>
        </p:nvSpPr>
        <p:spPr>
          <a:xfrm>
            <a:off x="301752" y="6410848"/>
            <a:ext cx="3584448" cy="365760"/>
          </a:xfrm>
        </p:spPr>
        <p:txBody>
          <a:bodyPr/>
          <a:lstStyle/>
          <a:p>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A12AC5-C152-4B08-BDF5-84334C260A99}" type="datetimeFigureOut">
              <a:rPr lang="pt-BR" smtClean="0"/>
              <a:pPr/>
              <a:t>22/01/2018</a:t>
            </a:fld>
            <a:endParaRPr lang="pt-BR" dirty="0"/>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dirty="0"/>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A63837A-6BFC-4817-8995-E858DCE6B75F}" type="slidenum">
              <a:rPr lang="pt-BR" smtClean="0"/>
              <a:pPr/>
              <a:t>‹nº›</a:t>
            </a:fld>
            <a:endParaRPr lang="pt-BR" dirty="0"/>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google.com.br/search?q=william+arntz&amp;stick=H4sIAAAAAAAAAOPgE-LUz9U3MC7PLU9SAjOzzasqjLUkspOt9NMyc3LBhFVxclFqal5BTmIlAEw3aqgyAAAA&amp;sa=X&amp;ved=0ahUKEwia_IXxq-bXAhUr5oMKHYJ-CBIQmxMIowEoATAS" TargetMode="External"/><Relationship Id="rId3" Type="http://schemas.openxmlformats.org/officeDocument/2006/relationships/hyperlink" Target="https://www.google.com.br/search?q=what+the+bleep+do+we+know!?+dire%C3%A7%C3%A3o&amp;stick=H4sIAAAAAAAAAOPgE-LUz9U3MC7PLU_SEstOttJPy8zJBRNWKZlFqckl-UUAz_IU3iUAAAA&amp;sa=X&amp;ved=0ahUKEwia_IXxq-bXAhUr5oMKHYJ-CBIQ6BMIlAEoADAP" TargetMode="External"/><Relationship Id="rId7" Type="http://schemas.openxmlformats.org/officeDocument/2006/relationships/hyperlink" Target="https://www.google.com.br/search?q=what+the+bleep+do+we+know!?+roteiro&amp;stick=H4sIAAAAAAAAAOPgE-LUz9U3MC7PLU_SkshOttJPy8zJBRNWxclFqal5BTmJlQC3TXD-JwAAAA&amp;sa=X&amp;ved=0ahUKEwia_IXxq-bXAhUr5oMKHYJ-CBIQ6BMIogEoADAS" TargetMode="External"/><Relationship Id="rId2" Type="http://schemas.openxmlformats.org/officeDocument/2006/relationships/hyperlink" Target="https://www.google.com.br/search?q=Phoenix+Arizona&amp;stick=H4sIAAAAAAAAAOPgE-LUz9U3MC7PLU9S4gAxU4xNK7XMspOt9NMyc3LBhFVmXmZJZmKOQklGamJJUWYykFmUmp6Znwdm5KQmFqcqpCSWpAIAj9vmqE8AAAA&amp;sa=X&amp;ved=0ahUKEwia_IXxq-bXAhUr5oMKHYJ-CBIQmxMIkQEoATAO" TargetMode="External"/><Relationship Id="rId1" Type="http://schemas.openxmlformats.org/officeDocument/2006/relationships/slideLayout" Target="../slideLayouts/slideLayout2.xml"/><Relationship Id="rId6" Type="http://schemas.openxmlformats.org/officeDocument/2006/relationships/hyperlink" Target="https://www.google.com.br/search?q=mark+vicente&amp;stick=H4sIAAAAAAAAAOPgE-LUz9U3MC7PLU9SAjOzzasqMrTEspOt9NMyc3LBhFVKZlFqckl-EQBQDb4mMAAAAA&amp;sa=X&amp;ved=0ahUKEwia_IXxq-bXAhUr5oMKHYJ-CBIQmxMIlwEoAzAP" TargetMode="External"/><Relationship Id="rId11" Type="http://schemas.openxmlformats.org/officeDocument/2006/relationships/hyperlink" Target="https://www.google.com.br/search?q=quem+somos+n%C3%B3s?+matthew+hoffman&amp;stick=H4sIAAAAAAAAAOPgE-LUz9U3MC7PLU9SAjOzzasqCrUkspOt9NMyc3LBhFVxclFqal5BTmIlANuq0dcyAAAA&amp;sa=X&amp;ved=0ahUKEwia_IXxq-bXAhUr5oMKHYJ-CBIQmxMIpgEoBDAS" TargetMode="External"/><Relationship Id="rId5" Type="http://schemas.openxmlformats.org/officeDocument/2006/relationships/hyperlink" Target="https://www.google.com.br/search?q=betsy+chasse&amp;stick=H4sIAAAAAAAAAOPgE-LUz9U3MC7PLU9SAjOzzasqLLXEspOt9NMyc3LBhFVKZlFqckl-EQDJIQ9gMAAAAA&amp;sa=X&amp;ved=0ahUKEwia_IXxq-bXAhUr5oMKHYJ-CBIQmxMIlgEoAjAP" TargetMode="External"/><Relationship Id="rId10" Type="http://schemas.openxmlformats.org/officeDocument/2006/relationships/hyperlink" Target="https://www.google.com.br/search?q=mark+vicente&amp;stick=H4sIAAAAAAAAAOPgE-LUz9U3MC7PLU9SAjOzzasqMrQkspOt9NMyc3LBhFVxclFqal5BTmIlAEXMqyUyAAAA&amp;sa=X&amp;ved=0ahUKEwia_IXxq-bXAhUr5oMKHYJ-CBIQmxMIpQEoAzAS" TargetMode="External"/><Relationship Id="rId4" Type="http://schemas.openxmlformats.org/officeDocument/2006/relationships/hyperlink" Target="https://www.google.com.br/search?q=william+arntz&amp;stick=H4sIAAAAAAAAAOPgE-LUz9U3MC7PLU9SAjOzzasqjLXEspOt9NMyc3LBhFVKZlFqckl-EQAjlGLcMAAAAA&amp;sa=X&amp;ved=0ahUKEwia_IXxq-bXAhUr5oMKHYJ-CBIQmxMIlQEoATAP" TargetMode="External"/><Relationship Id="rId9" Type="http://schemas.openxmlformats.org/officeDocument/2006/relationships/hyperlink" Target="https://www.google.com.br/search?q=betsy+chasse&amp;stick=H4sIAAAAAAAAAOPgE-LUz9U3MC7PLU9SAjOzzasqLLUkspOt9NMyc3LBhFVxclFqal5BTmIlAETX8LcyAAAA&amp;sa=X&amp;ved=0ahUKEwia_IXxq-bXAhUr5oMKHYJ-CBIQmxMIpAEoAjA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t.wikipedia.org/wiki/Humanismo" TargetMode="External"/><Relationship Id="rId2" Type="http://schemas.openxmlformats.org/officeDocument/2006/relationships/hyperlink" Target="https://pt.wikipedia.org/wiki/%C3%89ti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pPr algn="ctr">
              <a:buNone/>
            </a:pPr>
            <a:endParaRPr lang="pt-BR" sz="5400" dirty="0" smtClean="0"/>
          </a:p>
          <a:p>
            <a:pPr algn="ctr">
              <a:buNone/>
            </a:pPr>
            <a:r>
              <a:rPr lang="pt-BR" sz="5400" dirty="0" smtClean="0"/>
              <a:t>MESTRE E DISCÍPULO</a:t>
            </a:r>
            <a:endParaRPr lang="pt-BR" sz="5400" dirty="0"/>
          </a:p>
        </p:txBody>
      </p:sp>
      <p:cxnSp>
        <p:nvCxnSpPr>
          <p:cNvPr id="5" name="Conector angulado 4"/>
          <p:cNvCxnSpPr/>
          <p:nvPr/>
        </p:nvCxnSpPr>
        <p:spPr>
          <a:xfrm>
            <a:off x="3995936" y="54868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630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‘forma’ de Deus</a:t>
            </a:r>
            <a:endParaRPr lang="pt-BR" dirty="0"/>
          </a:p>
        </p:txBody>
      </p:sp>
      <p:sp>
        <p:nvSpPr>
          <p:cNvPr id="3" name="Espaço Reservado para Conteúdo 2"/>
          <p:cNvSpPr>
            <a:spLocks noGrp="1"/>
          </p:cNvSpPr>
          <p:nvPr>
            <p:ph sz="quarter" idx="1"/>
          </p:nvPr>
        </p:nvSpPr>
        <p:spPr/>
        <p:txBody>
          <a:bodyPr>
            <a:normAutofit lnSpcReduction="10000"/>
          </a:bodyPr>
          <a:lstStyle/>
          <a:p>
            <a:pPr marL="0" indent="0">
              <a:buNone/>
            </a:pPr>
            <a:r>
              <a:rPr lang="pt-BR" dirty="0" smtClean="0"/>
              <a:t>	</a:t>
            </a:r>
            <a:r>
              <a:rPr lang="pt-BR" sz="4000" i="1" dirty="0" smtClean="0"/>
              <a:t>Permaneçam fiéis à forma de Deus que escolheram e que lhes é familiar, e constatarão que estão a se aproximar de Mim. Após Me ter visto e ouvido, não têm necessidade de modificar a forma divina que escolheram e adotar uma nova</a:t>
            </a:r>
            <a:r>
              <a:rPr lang="pt-BR" sz="2400" dirty="0" smtClean="0"/>
              <a:t>.</a:t>
            </a:r>
          </a:p>
          <a:p>
            <a:pPr marL="0" indent="0">
              <a:buNone/>
            </a:pPr>
            <a:r>
              <a:rPr lang="pt-BR" sz="2400" dirty="0"/>
              <a:t>	</a:t>
            </a:r>
            <a:endParaRPr lang="pt-BR" dirty="0"/>
          </a:p>
        </p:txBody>
      </p:sp>
    </p:spTree>
    <p:extLst>
      <p:ext uri="{BB962C8B-B14F-4D97-AF65-F5344CB8AC3E}">
        <p14:creationId xmlns:p14="http://schemas.microsoft.com/office/powerpoint/2010/main" val="928759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‘forma’ de Deus (2)</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marL="0" indent="0">
              <a:buNone/>
            </a:pPr>
            <a:r>
              <a:rPr lang="pt-BR" dirty="0" smtClean="0"/>
              <a:t>	Por </a:t>
            </a:r>
            <a:r>
              <a:rPr lang="pt-BR" dirty="0"/>
              <a:t>que ocorre a afirmação </a:t>
            </a:r>
            <a:r>
              <a:rPr lang="pt-BR" dirty="0" smtClean="0"/>
              <a:t>acima [slide anterior]? </a:t>
            </a:r>
            <a:r>
              <a:rPr lang="pt-BR" dirty="0"/>
              <a:t>Uma possibilidade de interpretação: </a:t>
            </a:r>
            <a:endParaRPr lang="pt-BR" dirty="0" smtClean="0"/>
          </a:p>
          <a:p>
            <a:pPr marL="514350" indent="-514350">
              <a:buAutoNum type="alphaLcParenR"/>
            </a:pPr>
            <a:r>
              <a:rPr lang="pt-BR" dirty="0" smtClean="0"/>
              <a:t>Baba </a:t>
            </a:r>
            <a:r>
              <a:rPr lang="pt-BR" dirty="0"/>
              <a:t>disse já algumas vezes, em seus discursos “I’m not this body”. Por volta de 2010 e/ou 2011, disse “I’m not Sai Baba</a:t>
            </a:r>
            <a:r>
              <a:rPr lang="pt-BR" dirty="0" smtClean="0"/>
              <a:t>”. </a:t>
            </a:r>
            <a:r>
              <a:rPr lang="pt-BR" dirty="0"/>
              <a:t>O que implica deixar à escolha de cada um o modo de trilhar seu caminho: </a:t>
            </a:r>
            <a:r>
              <a:rPr lang="pt-BR" dirty="0" smtClean="0"/>
              <a:t>a maneira </a:t>
            </a:r>
            <a:r>
              <a:rPr lang="pt-BR" dirty="0"/>
              <a:t>como cada um vê a divindade deve e pode ser </a:t>
            </a:r>
            <a:r>
              <a:rPr lang="pt-BR" dirty="0" smtClean="0"/>
              <a:t>respeitada. </a:t>
            </a:r>
          </a:p>
          <a:p>
            <a:pPr marL="514350" indent="-514350">
              <a:buAutoNum type="alphaLcParenR"/>
            </a:pPr>
            <a:r>
              <a:rPr lang="pt-BR" dirty="0" smtClean="0"/>
              <a:t>Mais </a:t>
            </a:r>
            <a:r>
              <a:rPr lang="pt-BR" dirty="0"/>
              <a:t>do que isso, se se atenta às </a:t>
            </a:r>
            <a:r>
              <a:rPr lang="pt-BR" dirty="0" smtClean="0"/>
              <a:t>duas frases </a:t>
            </a:r>
            <a:r>
              <a:rPr lang="pt-BR" dirty="0"/>
              <a:t>acima. Ao dizer que não era aquele corpo, informava que era a essência que habitava aquele corpo. Nesse caso, estava ali o corpo de Sai Baba, facilmente representado por uma túnica laranja e os cabelos crespos a formar uma bola. Entretanto, ao </a:t>
            </a:r>
            <a:r>
              <a:rPr lang="pt-BR" dirty="0" smtClean="0"/>
              <a:t>negar </a:t>
            </a:r>
            <a:r>
              <a:rPr lang="pt-BR" dirty="0"/>
              <a:t>ser </a:t>
            </a:r>
            <a:r>
              <a:rPr lang="pt-BR" dirty="0" smtClean="0"/>
              <a:t>Sai Baba, </a:t>
            </a:r>
            <a:r>
              <a:rPr lang="pt-BR" dirty="0"/>
              <a:t>o que estaria informando? </a:t>
            </a:r>
          </a:p>
          <a:p>
            <a:endParaRPr lang="pt-BR" dirty="0"/>
          </a:p>
        </p:txBody>
      </p:sp>
    </p:spTree>
    <p:extLst>
      <p:ext uri="{BB962C8B-B14F-4D97-AF65-F5344CB8AC3E}">
        <p14:creationId xmlns:p14="http://schemas.microsoft.com/office/powerpoint/2010/main" val="2290279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essência de Deus</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a:t>
            </a:r>
          </a:p>
          <a:p>
            <a:pPr marL="0" indent="0">
              <a:buNone/>
            </a:pPr>
            <a:r>
              <a:rPr lang="pt-BR" dirty="0" smtClean="0"/>
              <a:t>	</a:t>
            </a:r>
            <a:r>
              <a:rPr lang="pt-BR" sz="3200" dirty="0" smtClean="0"/>
              <a:t>Negando-se ser Sai Baba, Ele poderia ser qualquer ser, qualquer coisa. Negando-se como o fez, explica-se pela asseveração de que os que </a:t>
            </a:r>
            <a:r>
              <a:rPr lang="pt-BR" sz="3200" dirty="0"/>
              <a:t>O</a:t>
            </a:r>
            <a:r>
              <a:rPr lang="pt-BR" sz="3200" dirty="0" smtClean="0"/>
              <a:t> procuram não têm necessidade de adotar outra forma divina para substituir aquela que lhes era propícia, pois Ele é, ao mesmo tempo, todas as formas possíveis da Divindade</a:t>
            </a:r>
            <a:r>
              <a:rPr lang="pt-BR" dirty="0" smtClean="0"/>
              <a:t>. </a:t>
            </a:r>
            <a:endParaRPr lang="pt-BR" dirty="0"/>
          </a:p>
        </p:txBody>
      </p:sp>
    </p:spTree>
    <p:extLst>
      <p:ext uri="{BB962C8B-B14F-4D97-AF65-F5344CB8AC3E}">
        <p14:creationId xmlns:p14="http://schemas.microsoft.com/office/powerpoint/2010/main" val="1701795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quem se dirige o devoto?</a:t>
            </a:r>
            <a:endParaRPr lang="pt-BR" dirty="0"/>
          </a:p>
        </p:txBody>
      </p:sp>
      <p:sp>
        <p:nvSpPr>
          <p:cNvPr id="3" name="Espaço Reservado para Conteúdo 2"/>
          <p:cNvSpPr>
            <a:spLocks noGrp="1"/>
          </p:cNvSpPr>
          <p:nvPr>
            <p:ph sz="quarter" idx="1"/>
          </p:nvPr>
        </p:nvSpPr>
        <p:spPr/>
        <p:txBody>
          <a:bodyPr>
            <a:normAutofit fontScale="92500"/>
          </a:bodyPr>
          <a:lstStyle/>
          <a:p>
            <a:pPr marL="0" indent="0">
              <a:buNone/>
            </a:pPr>
            <a:r>
              <a:rPr lang="pt-BR" dirty="0" smtClean="0"/>
              <a:t>	Se </a:t>
            </a:r>
            <a:r>
              <a:rPr lang="pt-BR" dirty="0"/>
              <a:t>a atitude do “devoto” deve ser a de ter devoção a uma determinada forma, como fazê-lo a quem dizia não reconhecer a própria forma com que se revestia?</a:t>
            </a:r>
          </a:p>
          <a:p>
            <a:pPr marL="0" indent="0">
              <a:buNone/>
            </a:pPr>
            <a:r>
              <a:rPr lang="pt-BR" dirty="0" smtClean="0"/>
              <a:t>	Refletir </a:t>
            </a:r>
            <a:r>
              <a:rPr lang="pt-BR" dirty="0"/>
              <a:t>sobre essa pergunta talvez seja a razão desta fala de abertura. Para responder a ela, será preciso somar um conjunto de conceitos que frequentam os discursos de Sri Sathya Sai Baba. E não apenas Seus discursos, mas os discursos de outros seres iluminados que fizeram alusão às mesmas Escrituras Hindus – Vedas, por exemplo – que Ele, Baba, informa o leitor ser uma das razões porque veio ao mundo.</a:t>
            </a:r>
          </a:p>
          <a:p>
            <a:endParaRPr lang="pt-BR" dirty="0"/>
          </a:p>
        </p:txBody>
      </p:sp>
    </p:spTree>
    <p:extLst>
      <p:ext uri="{BB962C8B-B14F-4D97-AF65-F5344CB8AC3E}">
        <p14:creationId xmlns:p14="http://schemas.microsoft.com/office/powerpoint/2010/main" val="418503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Quem é o devoto</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a:t>
            </a:r>
          </a:p>
          <a:p>
            <a:pPr marL="0" indent="0">
              <a:buNone/>
            </a:pPr>
            <a:r>
              <a:rPr lang="pt-BR" dirty="0"/>
              <a:t>	</a:t>
            </a:r>
            <a:r>
              <a:rPr lang="pt-BR" dirty="0" smtClean="0"/>
              <a:t>A </a:t>
            </a:r>
            <a:r>
              <a:rPr lang="pt-BR" dirty="0"/>
              <a:t>pergunta – devoção para quem? – complementa-se com seu outro lado: quem é o devoto? Perguntar por Deus implica conhecer a natureza do inquiridor. E quem inquire? Essa é outra questão importante, que para nós, ocidentais, repousa numa passagem de Platão. Numa consulta ao oráculo de Delfos, a pitonisa informou o consulente que Sócrates era o homem mais sábio da Grécia. Quando informado disso, Sócrates comentou: “só sei que nada sei”.</a:t>
            </a:r>
          </a:p>
          <a:p>
            <a:endParaRPr lang="pt-BR" dirty="0"/>
          </a:p>
        </p:txBody>
      </p:sp>
    </p:spTree>
    <p:extLst>
      <p:ext uri="{BB962C8B-B14F-4D97-AF65-F5344CB8AC3E}">
        <p14:creationId xmlns:p14="http://schemas.microsoft.com/office/powerpoint/2010/main" val="264225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Conhecer-se a si mesmo</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Importa salientar que, no Oráculo de Delfos estava a famosa frase: </a:t>
            </a:r>
            <a:r>
              <a:rPr lang="pt-BR" dirty="0" smtClean="0">
                <a:latin typeface="Symbol" pitchFamily="18" charset="2"/>
              </a:rPr>
              <a:t>gnwse se auton </a:t>
            </a:r>
            <a:r>
              <a:rPr lang="pt-BR" dirty="0" smtClean="0">
                <a:latin typeface="+mj-lt"/>
              </a:rPr>
              <a:t>[gnose se </a:t>
            </a:r>
            <a:r>
              <a:rPr lang="pt-BR" dirty="0" err="1" smtClean="0">
                <a:latin typeface="+mj-lt"/>
              </a:rPr>
              <a:t>auton</a:t>
            </a:r>
            <a:r>
              <a:rPr lang="pt-BR" dirty="0" smtClean="0">
                <a:latin typeface="+mj-lt"/>
              </a:rPr>
              <a:t>]</a:t>
            </a:r>
            <a:r>
              <a:rPr lang="pt-BR" dirty="0" smtClean="0"/>
              <a:t>, que significa: conhece-te a ti mesmo.</a:t>
            </a:r>
          </a:p>
          <a:p>
            <a:pPr marL="0" indent="0">
              <a:buNone/>
            </a:pPr>
            <a:r>
              <a:rPr lang="pt-BR" dirty="0"/>
              <a:t>	</a:t>
            </a:r>
            <a:r>
              <a:rPr lang="pt-BR" dirty="0" smtClean="0"/>
              <a:t>E qual seria a base dessa tarefa? O homem corresponde a seu corpo?</a:t>
            </a:r>
          </a:p>
          <a:p>
            <a:pPr marL="0" indent="0">
              <a:buNone/>
            </a:pPr>
            <a:r>
              <a:rPr lang="pt-BR" dirty="0"/>
              <a:t> </a:t>
            </a:r>
            <a:r>
              <a:rPr lang="pt-BR" dirty="0" smtClean="0"/>
              <a:t>	Essa é uma pergunta nem sempre de fácil resposta. Uma criança de seis anos teria dificuldades em responder a ela*. Mas, parece que Dalton Amorim já refletiu bastante sobre esta questão.</a:t>
            </a:r>
          </a:p>
          <a:p>
            <a:pPr marL="0" indent="0">
              <a:buNone/>
            </a:pPr>
            <a:r>
              <a:rPr lang="pt-BR" sz="1800" dirty="0" smtClean="0"/>
              <a:t>* Cf. </a:t>
            </a:r>
            <a:r>
              <a:rPr lang="pt-BR" sz="1800" i="1" dirty="0" err="1" smtClean="0"/>
              <a:t>Chandogya</a:t>
            </a:r>
            <a:r>
              <a:rPr lang="pt-BR" sz="1800" i="1" dirty="0" smtClean="0"/>
              <a:t> </a:t>
            </a:r>
            <a:r>
              <a:rPr lang="pt-BR" sz="1800" i="1" dirty="0" err="1" smtClean="0"/>
              <a:t>Upanishad</a:t>
            </a:r>
            <a:r>
              <a:rPr lang="pt-BR" sz="1800" dirty="0" smtClean="0"/>
              <a:t>, em particular </a:t>
            </a:r>
            <a:r>
              <a:rPr lang="pt-BR" sz="1800" dirty="0" err="1" smtClean="0"/>
              <a:t>Prajapati</a:t>
            </a:r>
            <a:r>
              <a:rPr lang="pt-BR" sz="1800" dirty="0" smtClean="0"/>
              <a:t> </a:t>
            </a:r>
            <a:r>
              <a:rPr lang="pt-BR" sz="1800" dirty="0" err="1" smtClean="0"/>
              <a:t>and</a:t>
            </a:r>
            <a:r>
              <a:rPr lang="pt-BR" sz="1800" dirty="0" smtClean="0"/>
              <a:t> </a:t>
            </a:r>
            <a:r>
              <a:rPr lang="pt-BR" sz="1800" dirty="0" err="1" smtClean="0"/>
              <a:t>Indra</a:t>
            </a:r>
            <a:r>
              <a:rPr lang="pt-BR" sz="1800" dirty="0" smtClean="0"/>
              <a:t>. Apud  S. V. </a:t>
            </a:r>
            <a:r>
              <a:rPr lang="pt-BR" sz="1800" dirty="0" err="1" smtClean="0"/>
              <a:t>Giri</a:t>
            </a:r>
            <a:r>
              <a:rPr lang="pt-BR" sz="1800" dirty="0" smtClean="0"/>
              <a:t>, </a:t>
            </a:r>
            <a:r>
              <a:rPr lang="pt-BR" sz="1800" i="1" dirty="0" smtClean="0"/>
              <a:t>Sai </a:t>
            </a:r>
            <a:r>
              <a:rPr lang="pt-BR" sz="1800" i="1" dirty="0" err="1" smtClean="0"/>
              <a:t>Upanishads</a:t>
            </a:r>
            <a:r>
              <a:rPr lang="pt-BR" sz="1800" dirty="0" smtClean="0"/>
              <a:t>, p.141 e ss.</a:t>
            </a:r>
          </a:p>
        </p:txBody>
      </p:sp>
    </p:spTree>
    <p:extLst>
      <p:ext uri="{BB962C8B-B14F-4D97-AF65-F5344CB8AC3E}">
        <p14:creationId xmlns:p14="http://schemas.microsoft.com/office/powerpoint/2010/main" val="3683671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Conhecer-se a si mesmo</a:t>
            </a:r>
            <a:endParaRPr lang="pt-BR" dirty="0"/>
          </a:p>
        </p:txBody>
      </p:sp>
      <p:sp>
        <p:nvSpPr>
          <p:cNvPr id="3" name="Espaço Reservado para Conteúdo 2"/>
          <p:cNvSpPr>
            <a:spLocks noGrp="1"/>
          </p:cNvSpPr>
          <p:nvPr>
            <p:ph sz="quarter" idx="1"/>
          </p:nvPr>
        </p:nvSpPr>
        <p:spPr/>
        <p:txBody>
          <a:bodyPr>
            <a:normAutofit lnSpcReduction="10000"/>
          </a:bodyPr>
          <a:lstStyle/>
          <a:p>
            <a:pPr marL="0" indent="0">
              <a:buNone/>
            </a:pPr>
            <a:r>
              <a:rPr lang="pt-BR" dirty="0"/>
              <a:t>	</a:t>
            </a:r>
            <a:r>
              <a:rPr lang="pt-BR" dirty="0" smtClean="0"/>
              <a:t>O homem corresponde a seus sentidos? </a:t>
            </a:r>
          </a:p>
          <a:p>
            <a:pPr marL="0" indent="0">
              <a:buNone/>
            </a:pPr>
            <a:r>
              <a:rPr lang="pt-BR" dirty="0"/>
              <a:t>	</a:t>
            </a:r>
            <a:r>
              <a:rPr lang="pt-BR" dirty="0" smtClean="0"/>
              <a:t>Nietzsche, em sua obra </a:t>
            </a:r>
            <a:r>
              <a:rPr lang="pt-BR" i="1" dirty="0" smtClean="0"/>
              <a:t>Teoria do </a:t>
            </a:r>
            <a:r>
              <a:rPr lang="pt-BR" i="1" dirty="0" err="1" smtClean="0"/>
              <a:t>conheci-mento</a:t>
            </a:r>
            <a:r>
              <a:rPr lang="pt-BR" dirty="0" smtClean="0"/>
              <a:t>*revela a impossibilidade de conhecer-se o mundo.</a:t>
            </a:r>
          </a:p>
          <a:p>
            <a:pPr marL="0" indent="0">
              <a:buNone/>
            </a:pPr>
            <a:r>
              <a:rPr lang="pt-BR" dirty="0"/>
              <a:t>	</a:t>
            </a:r>
            <a:r>
              <a:rPr lang="pt-BR" dirty="0" smtClean="0"/>
              <a:t>Como procedem os cinco sentidos.</a:t>
            </a:r>
          </a:p>
          <a:p>
            <a:pPr marL="0" indent="0">
              <a:buNone/>
            </a:pPr>
            <a:r>
              <a:rPr lang="pt-BR" dirty="0"/>
              <a:t>	</a:t>
            </a:r>
            <a:r>
              <a:rPr lang="pt-BR" dirty="0" smtClean="0"/>
              <a:t>Trecho do filme </a:t>
            </a:r>
            <a:r>
              <a:rPr lang="pt-BR" i="1" dirty="0" smtClean="0"/>
              <a:t>Quem somos nós?**</a:t>
            </a:r>
          </a:p>
          <a:p>
            <a:pPr marL="0" indent="0">
              <a:buNone/>
            </a:pPr>
            <a:r>
              <a:rPr lang="pt-BR" sz="1600" dirty="0" smtClean="0"/>
              <a:t>* Trata-se de uma separata de uma das obras de Nietzsche. Fico devendo a informação completa.</a:t>
            </a:r>
          </a:p>
          <a:p>
            <a:pPr marL="0" indent="0">
              <a:buNone/>
            </a:pPr>
            <a:r>
              <a:rPr lang="pt-BR" sz="1600" dirty="0" smtClean="0"/>
              <a:t>**Amanda </a:t>
            </a:r>
            <a:r>
              <a:rPr lang="pt-BR" sz="1600" dirty="0"/>
              <a:t>é uma fotógrafa surda, em busca de respostas para a vida e a existência. O espectador acompanha a jornada de Amanda através de conceitos científicos e espirituais, passando pela física quântica e teologia, com a colaboração de especialistas.</a:t>
            </a:r>
          </a:p>
          <a:p>
            <a:pPr marL="0" indent="0">
              <a:buNone/>
            </a:pPr>
            <a:r>
              <a:rPr lang="pt-BR" sz="1800" dirty="0" smtClean="0"/>
              <a:t>2004 </a:t>
            </a:r>
            <a:r>
              <a:rPr lang="pt-BR" sz="1800" dirty="0"/>
              <a:t>(</a:t>
            </a:r>
            <a:r>
              <a:rPr lang="pt-BR" sz="1800" dirty="0" smtClean="0">
                <a:hlinkClick r:id="rId2"/>
              </a:rPr>
              <a:t>Phoenix</a:t>
            </a:r>
            <a:r>
              <a:rPr lang="pt-BR" sz="1800" dirty="0" smtClean="0"/>
              <a:t>); </a:t>
            </a:r>
            <a:r>
              <a:rPr lang="pt-BR" sz="1800" b="1" dirty="0"/>
              <a:t>d</a:t>
            </a:r>
            <a:r>
              <a:rPr lang="pt-BR" sz="1800" b="1" dirty="0" smtClean="0">
                <a:hlinkClick r:id="rId3"/>
              </a:rPr>
              <a:t>ireção</a:t>
            </a:r>
            <a:r>
              <a:rPr lang="pt-BR" sz="1800" b="1" dirty="0"/>
              <a:t>: </a:t>
            </a:r>
            <a:r>
              <a:rPr lang="pt-BR" sz="1800" dirty="0">
                <a:hlinkClick r:id="rId4"/>
              </a:rPr>
              <a:t>William </a:t>
            </a:r>
            <a:r>
              <a:rPr lang="pt-BR" sz="1800" dirty="0" err="1">
                <a:hlinkClick r:id="rId4"/>
              </a:rPr>
              <a:t>Arntz</a:t>
            </a:r>
            <a:r>
              <a:rPr lang="pt-BR" sz="1800" dirty="0"/>
              <a:t>, </a:t>
            </a:r>
            <a:r>
              <a:rPr lang="pt-BR" sz="1800" dirty="0">
                <a:hlinkClick r:id="rId5"/>
              </a:rPr>
              <a:t>Betsy </a:t>
            </a:r>
            <a:r>
              <a:rPr lang="pt-BR" sz="1800" dirty="0" err="1">
                <a:hlinkClick r:id="rId5"/>
              </a:rPr>
              <a:t>Chasse</a:t>
            </a:r>
            <a:r>
              <a:rPr lang="pt-BR" sz="1800" dirty="0"/>
              <a:t>, </a:t>
            </a:r>
            <a:r>
              <a:rPr lang="pt-BR" sz="1800" dirty="0">
                <a:hlinkClick r:id="rId6"/>
              </a:rPr>
              <a:t>Mark </a:t>
            </a:r>
            <a:r>
              <a:rPr lang="pt-BR" sz="1800" dirty="0" smtClean="0">
                <a:hlinkClick r:id="rId6"/>
              </a:rPr>
              <a:t>Vicente</a:t>
            </a:r>
            <a:r>
              <a:rPr lang="pt-BR" sz="1800" dirty="0"/>
              <a:t> </a:t>
            </a:r>
            <a:r>
              <a:rPr lang="pt-BR" sz="1800" dirty="0" smtClean="0"/>
              <a:t>; r</a:t>
            </a:r>
            <a:r>
              <a:rPr lang="pt-BR" sz="1800" dirty="0" smtClean="0">
                <a:hlinkClick r:id="rId7"/>
              </a:rPr>
              <a:t>oteiro</a:t>
            </a:r>
            <a:r>
              <a:rPr lang="pt-BR" sz="1800" dirty="0"/>
              <a:t>: </a:t>
            </a:r>
            <a:r>
              <a:rPr lang="pt-BR" sz="1800" dirty="0">
                <a:hlinkClick r:id="rId8"/>
              </a:rPr>
              <a:t>William </a:t>
            </a:r>
            <a:r>
              <a:rPr lang="pt-BR" sz="1800" dirty="0" err="1">
                <a:hlinkClick r:id="rId8"/>
              </a:rPr>
              <a:t>Arntz</a:t>
            </a:r>
            <a:r>
              <a:rPr lang="pt-BR" sz="1800" dirty="0"/>
              <a:t>, </a:t>
            </a:r>
            <a:r>
              <a:rPr lang="pt-BR" sz="1800" dirty="0">
                <a:hlinkClick r:id="rId9"/>
              </a:rPr>
              <a:t>Betsy </a:t>
            </a:r>
            <a:r>
              <a:rPr lang="pt-BR" sz="1800" dirty="0" err="1">
                <a:hlinkClick r:id="rId9"/>
              </a:rPr>
              <a:t>Chasse</a:t>
            </a:r>
            <a:r>
              <a:rPr lang="pt-BR" sz="1800" dirty="0"/>
              <a:t>, </a:t>
            </a:r>
            <a:r>
              <a:rPr lang="pt-BR" sz="1800" dirty="0">
                <a:hlinkClick r:id="rId10"/>
              </a:rPr>
              <a:t>Mark Vicente</a:t>
            </a:r>
            <a:r>
              <a:rPr lang="pt-BR" sz="1800" dirty="0"/>
              <a:t>, </a:t>
            </a:r>
            <a:r>
              <a:rPr lang="pt-BR" sz="1800" dirty="0">
                <a:hlinkClick r:id="rId11"/>
              </a:rPr>
              <a:t>Matthew </a:t>
            </a:r>
            <a:r>
              <a:rPr lang="pt-BR" sz="1800" dirty="0" smtClean="0">
                <a:hlinkClick r:id="rId11"/>
              </a:rPr>
              <a:t>Hoffman</a:t>
            </a:r>
            <a:r>
              <a:rPr lang="pt-BR" sz="1800" dirty="0" smtClean="0"/>
              <a:t>.</a:t>
            </a:r>
            <a:endParaRPr lang="pt-BR" sz="1800" dirty="0"/>
          </a:p>
          <a:p>
            <a:pPr marL="0" indent="0">
              <a:buNone/>
            </a:pPr>
            <a:endParaRPr lang="pt-BR" dirty="0"/>
          </a:p>
        </p:txBody>
      </p:sp>
    </p:spTree>
    <p:extLst>
      <p:ext uri="{BB962C8B-B14F-4D97-AF65-F5344CB8AC3E}">
        <p14:creationId xmlns:p14="http://schemas.microsoft.com/office/powerpoint/2010/main" val="3934246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Conhecer-se a si mesmo pela </a:t>
            </a:r>
            <a:r>
              <a:rPr lang="pt-BR" dirty="0" smtClean="0">
                <a:latin typeface="Symbol" pitchFamily="18" charset="2"/>
              </a:rPr>
              <a:t>Y</a:t>
            </a:r>
            <a:endParaRPr lang="pt-BR" dirty="0"/>
          </a:p>
        </p:txBody>
      </p:sp>
      <p:sp>
        <p:nvSpPr>
          <p:cNvPr id="3" name="Espaço Reservado para Conteúdo 2"/>
          <p:cNvSpPr>
            <a:spLocks noGrp="1"/>
          </p:cNvSpPr>
          <p:nvPr>
            <p:ph sz="quarter" idx="1"/>
          </p:nvPr>
        </p:nvSpPr>
        <p:spPr/>
        <p:txBody>
          <a:bodyPr/>
          <a:lstStyle/>
          <a:p>
            <a:pPr marL="0" indent="0">
              <a:buNone/>
            </a:pPr>
            <a:r>
              <a:rPr lang="pt-BR" dirty="0" smtClean="0"/>
              <a:t>	</a:t>
            </a:r>
            <a:r>
              <a:rPr lang="pt-BR" sz="3200" dirty="0" smtClean="0"/>
              <a:t>De acordo com a psicanálise freudiana, o método de abordagem da psique humana é um esforço deve voltar-se para os primeiros anos da infância, empreendendo-se, em seguida, uma reflexão sobre a natureza dos genitores: sua genealogia</a:t>
            </a:r>
            <a:r>
              <a:rPr lang="pt-BR" sz="3200" dirty="0" smtClean="0">
                <a:latin typeface="+mj-lt"/>
              </a:rPr>
              <a:t>.</a:t>
            </a:r>
          </a:p>
          <a:p>
            <a:pPr marL="0" indent="0">
              <a:buNone/>
            </a:pPr>
            <a:r>
              <a:rPr lang="pt-BR" sz="3200" dirty="0">
                <a:latin typeface="+mj-lt"/>
              </a:rPr>
              <a:t>	</a:t>
            </a:r>
            <a:r>
              <a:rPr lang="pt-BR" sz="3200" dirty="0" smtClean="0">
                <a:latin typeface="+mj-lt"/>
              </a:rPr>
              <a:t>À época de Freud, a filosofia dominante era o positivismo.</a:t>
            </a:r>
            <a:endParaRPr lang="pt-BR" sz="3200" dirty="0"/>
          </a:p>
        </p:txBody>
      </p:sp>
    </p:spTree>
    <p:extLst>
      <p:ext uri="{BB962C8B-B14F-4D97-AF65-F5344CB8AC3E}">
        <p14:creationId xmlns:p14="http://schemas.microsoft.com/office/powerpoint/2010/main" val="2813682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Positivismo</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marL="0" indent="0">
              <a:buNone/>
            </a:pPr>
            <a:r>
              <a:rPr lang="pt-BR" dirty="0" smtClean="0"/>
              <a:t>	Assim</a:t>
            </a:r>
            <a:r>
              <a:rPr lang="pt-BR" dirty="0"/>
              <a:t>, o positivismo associa uma interpretação das ciências e uma classificação do conhecimento a uma </a:t>
            </a:r>
            <a:r>
              <a:rPr lang="pt-BR" dirty="0">
                <a:hlinkClick r:id="rId2" tooltip="Ética"/>
              </a:rPr>
              <a:t>ética</a:t>
            </a:r>
            <a:r>
              <a:rPr lang="pt-BR" dirty="0"/>
              <a:t> </a:t>
            </a:r>
            <a:r>
              <a:rPr lang="pt-BR" dirty="0">
                <a:hlinkClick r:id="rId3" tooltip="Humanismo"/>
              </a:rPr>
              <a:t>humana</a:t>
            </a:r>
            <a:r>
              <a:rPr lang="pt-BR" dirty="0"/>
              <a:t> radical, desenvolvida na segunda fase da carreira de Comte. O positivismo defende a ideia de que o conhecimento científico é a única forma de conhecimento verdadeiro. De acordo com os positivistas somente </a:t>
            </a:r>
            <a:r>
              <a:rPr lang="pt-BR" dirty="0" smtClean="0"/>
              <a:t>se pode afirmar </a:t>
            </a:r>
            <a:r>
              <a:rPr lang="pt-BR" dirty="0"/>
              <a:t>que uma teoria é correta se ela foi comprovada através de métodos científicos válidos. Os positivistas não consideram os conhecimentos ligados as crenças, superstição ou qualquer outro que não possa ser comprovado cientificamente. Para eles, o progresso da humanidade depende exclusivamente dos avanços científicos</a:t>
            </a:r>
            <a:r>
              <a:rPr lang="pt-BR" dirty="0" smtClean="0"/>
              <a:t>. https://pt.wikipedia.org/wiki/</a:t>
            </a:r>
            <a:r>
              <a:rPr lang="pt-BR" i="1" dirty="0" smtClean="0"/>
              <a:t>Positivismo</a:t>
            </a:r>
            <a:endParaRPr lang="pt-BR" i="1" dirty="0"/>
          </a:p>
        </p:txBody>
      </p:sp>
    </p:spTree>
    <p:extLst>
      <p:ext uri="{BB962C8B-B14F-4D97-AF65-F5344CB8AC3E}">
        <p14:creationId xmlns:p14="http://schemas.microsoft.com/office/powerpoint/2010/main" val="546880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Conhecer-se a si mesmo (2)</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A psicanálise pode ser muito útil, mas seus limites são muito claros. Nascida em uma época em que o materialismo dominava, junto com uma concepção racionalista do mundo, o indivíduo e seu contexto ficavam limitados à época, ao lugar em que vivia e a sua genealogia.</a:t>
            </a:r>
          </a:p>
          <a:p>
            <a:pPr marL="0" indent="0">
              <a:buNone/>
            </a:pPr>
            <a:r>
              <a:rPr lang="pt-BR" dirty="0"/>
              <a:t>	</a:t>
            </a:r>
            <a:r>
              <a:rPr lang="pt-BR" dirty="0" smtClean="0"/>
              <a:t>Para os que acreditam que a aventura do homem sobre a terra é uma experiência única, essa explicação é perfeita.</a:t>
            </a:r>
            <a:endParaRPr lang="pt-BR" dirty="0"/>
          </a:p>
        </p:txBody>
      </p:sp>
    </p:spTree>
    <p:extLst>
      <p:ext uri="{BB962C8B-B14F-4D97-AF65-F5344CB8AC3E}">
        <p14:creationId xmlns:p14="http://schemas.microsoft.com/office/powerpoint/2010/main" val="219646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normAutofit/>
          </a:bodyPr>
          <a:lstStyle/>
          <a:p>
            <a:r>
              <a:rPr lang="pt-BR" sz="3200" dirty="0">
                <a:solidFill>
                  <a:srgbClr val="FF0000"/>
                </a:solidFill>
              </a:rPr>
              <a:t>Venham, examinem, experimentem, tenham fé</a:t>
            </a:r>
          </a:p>
        </p:txBody>
      </p:sp>
      <p:sp>
        <p:nvSpPr>
          <p:cNvPr id="2" name="Título 1"/>
          <p:cNvSpPr>
            <a:spLocks noGrp="1"/>
          </p:cNvSpPr>
          <p:nvPr>
            <p:ph type="ctrTitle"/>
          </p:nvPr>
        </p:nvSpPr>
        <p:spPr>
          <a:xfrm>
            <a:off x="755576" y="980728"/>
            <a:ext cx="7772400" cy="1944217"/>
          </a:xfrm>
        </p:spPr>
        <p:txBody>
          <a:bodyPr>
            <a:normAutofit/>
          </a:bodyPr>
          <a:lstStyle/>
          <a:p>
            <a:r>
              <a:rPr lang="pt-BR" sz="2700" dirty="0"/>
              <a:t>PALESTRA DE ABERTURA DA </a:t>
            </a:r>
            <a:r>
              <a:rPr lang="pt-BR" sz="2700" b="1" dirty="0" smtClean="0"/>
              <a:t>1ª </a:t>
            </a:r>
            <a:r>
              <a:rPr lang="pt-BR" sz="2700" b="1" dirty="0"/>
              <a:t>Jornada de Educação Espiritual Sai</a:t>
            </a:r>
            <a:r>
              <a:rPr lang="pt-BR" sz="2700" dirty="0"/>
              <a:t/>
            </a:r>
            <a:br>
              <a:rPr lang="pt-BR" sz="2700" dirty="0"/>
            </a:br>
            <a:endParaRPr lang="pt-BR" sz="2700" dirty="0"/>
          </a:p>
        </p:txBody>
      </p:sp>
    </p:spTree>
    <p:extLst>
      <p:ext uri="{BB962C8B-B14F-4D97-AF65-F5344CB8AC3E}">
        <p14:creationId xmlns:p14="http://schemas.microsoft.com/office/powerpoint/2010/main" val="2213474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Conhecer-se a si mesmo</a:t>
            </a:r>
            <a:endParaRPr lang="pt-BR" dirty="0"/>
          </a:p>
        </p:txBody>
      </p:sp>
      <p:sp>
        <p:nvSpPr>
          <p:cNvPr id="3" name="Espaço Reservado para Conteúdo 2"/>
          <p:cNvSpPr>
            <a:spLocks noGrp="1"/>
          </p:cNvSpPr>
          <p:nvPr>
            <p:ph sz="quarter" idx="1"/>
          </p:nvPr>
        </p:nvSpPr>
        <p:spPr/>
        <p:txBody>
          <a:bodyPr/>
          <a:lstStyle/>
          <a:p>
            <a:pPr marL="0" indent="0">
              <a:buNone/>
            </a:pPr>
            <a:r>
              <a:rPr lang="pt-BR" dirty="0" smtClean="0"/>
              <a:t>	</a:t>
            </a:r>
          </a:p>
          <a:p>
            <a:pPr marL="0" indent="0">
              <a:buNone/>
            </a:pPr>
            <a:r>
              <a:rPr lang="pt-BR" dirty="0"/>
              <a:t>	</a:t>
            </a:r>
            <a:r>
              <a:rPr lang="pt-BR" dirty="0" smtClean="0"/>
              <a:t>Entretanto, se se soma a essa especulação a possibilidade de reencarnação, os limites de lugar, época e genealogia passam a explicar apenas alguma coisa da pessoa, mas não explicaria, por exemplo, por que de uma família de comerciantes de visão estreita nasceu uma pessoa que estudou física e, a seguir, filosofia, contrariando os pais e revelando-se como um professor de estética respeitadíssimo.</a:t>
            </a:r>
            <a:endParaRPr lang="pt-BR" dirty="0"/>
          </a:p>
        </p:txBody>
      </p:sp>
    </p:spTree>
    <p:extLst>
      <p:ext uri="{BB962C8B-B14F-4D97-AF65-F5344CB8AC3E}">
        <p14:creationId xmlns:p14="http://schemas.microsoft.com/office/powerpoint/2010/main" val="936342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8229600" cy="936104"/>
          </a:xfrm>
        </p:spPr>
        <p:txBody>
          <a:bodyPr/>
          <a:lstStyle/>
          <a:p>
            <a:r>
              <a:rPr lang="pt-BR" dirty="0"/>
              <a:t>Conhecer-se a si mesmo</a:t>
            </a:r>
          </a:p>
        </p:txBody>
      </p:sp>
      <p:sp>
        <p:nvSpPr>
          <p:cNvPr id="3" name="Espaço Reservado para Conteúdo 2"/>
          <p:cNvSpPr>
            <a:spLocks noGrp="1"/>
          </p:cNvSpPr>
          <p:nvPr>
            <p:ph sz="quarter" idx="1"/>
          </p:nvPr>
        </p:nvSpPr>
        <p:spPr/>
        <p:txBody>
          <a:bodyPr>
            <a:normAutofit fontScale="92500" lnSpcReduction="10000"/>
          </a:bodyPr>
          <a:lstStyle/>
          <a:p>
            <a:pPr marL="0" indent="0">
              <a:buNone/>
            </a:pPr>
            <a:r>
              <a:rPr lang="pt-BR" dirty="0" smtClean="0"/>
              <a:t>	Até agora, a reflexão nos conduziu a dois pontos: o primeiro diz respeito à Divindade, cuja resposta problematizou a questão, mas não respondeu a ela propriamente. O segundo diz respeito ao devoto, e à necessidade dele conhecer-se. </a:t>
            </a:r>
          </a:p>
          <a:p>
            <a:pPr marL="0" indent="0">
              <a:buNone/>
            </a:pPr>
            <a:r>
              <a:rPr lang="pt-BR" dirty="0"/>
              <a:t>	</a:t>
            </a:r>
            <a:r>
              <a:rPr lang="pt-BR" dirty="0" smtClean="0"/>
              <a:t>Nos slides anteriores, já se viu que o indivíduo não é o corpo, não é o conjunto de sentidos, nem pode ser a mente. 	</a:t>
            </a:r>
          </a:p>
          <a:p>
            <a:pPr marL="0" indent="0">
              <a:buNone/>
            </a:pPr>
            <a:r>
              <a:rPr lang="pt-BR" dirty="0"/>
              <a:t>	</a:t>
            </a:r>
            <a:r>
              <a:rPr lang="pt-BR" dirty="0" smtClean="0"/>
              <a:t>Quem é o indivíduo, então? Sua biografia o explica? A ideia de que a pessoa é o que é, em razão de seus antepassados não parece responder à questão.</a:t>
            </a:r>
          </a:p>
          <a:p>
            <a:pPr marL="0" indent="0">
              <a:buNone/>
            </a:pPr>
            <a:r>
              <a:rPr lang="pt-BR" dirty="0" smtClean="0"/>
              <a:t>.</a:t>
            </a:r>
            <a:endParaRPr lang="pt-BR" dirty="0"/>
          </a:p>
        </p:txBody>
      </p:sp>
    </p:spTree>
    <p:extLst>
      <p:ext uri="{BB962C8B-B14F-4D97-AF65-F5344CB8AC3E}">
        <p14:creationId xmlns:p14="http://schemas.microsoft.com/office/powerpoint/2010/main" val="3432584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Autoconhecimento</a:t>
            </a:r>
            <a:endParaRPr lang="pt-BR" dirty="0"/>
          </a:p>
        </p:txBody>
      </p:sp>
      <p:sp>
        <p:nvSpPr>
          <p:cNvPr id="3" name="Espaço Reservado para Conteúdo 2"/>
          <p:cNvSpPr>
            <a:spLocks noGrp="1"/>
          </p:cNvSpPr>
          <p:nvPr>
            <p:ph sz="quarter" idx="1"/>
          </p:nvPr>
        </p:nvSpPr>
        <p:spPr/>
        <p:txBody>
          <a:bodyPr/>
          <a:lstStyle/>
          <a:p>
            <a:pPr marL="45720" indent="0">
              <a:buNone/>
            </a:pPr>
            <a:r>
              <a:rPr lang="pt-BR" dirty="0" smtClean="0"/>
              <a:t>	</a:t>
            </a:r>
          </a:p>
          <a:p>
            <a:pPr marL="45720" indent="0">
              <a:buNone/>
            </a:pPr>
            <a:endParaRPr lang="pt-BR" dirty="0"/>
          </a:p>
          <a:p>
            <a:pPr marL="45720" indent="0">
              <a:buNone/>
            </a:pPr>
            <a:r>
              <a:rPr lang="pt-BR" dirty="0" smtClean="0"/>
              <a:t>	As reflexões contidas no filme </a:t>
            </a:r>
            <a:r>
              <a:rPr lang="pt-BR" i="1" dirty="0" smtClean="0"/>
              <a:t>Quem somos nós? </a:t>
            </a:r>
            <a:r>
              <a:rPr lang="pt-BR" dirty="0" smtClean="0"/>
              <a:t>são reveladoras de que as concepções usuais a respeito das pessoas carecem de fundamentos; que os preconceitos e ideias que os indivíduos formam a respeito do mundo e de si mesmos estão sujeitas a equívocos. </a:t>
            </a:r>
            <a:endParaRPr lang="pt-BR" dirty="0"/>
          </a:p>
        </p:txBody>
      </p:sp>
    </p:spTree>
    <p:extLst>
      <p:ext uri="{BB962C8B-B14F-4D97-AF65-F5344CB8AC3E}">
        <p14:creationId xmlns:p14="http://schemas.microsoft.com/office/powerpoint/2010/main" val="3180142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Autoconhecimento</a:t>
            </a:r>
            <a:endParaRPr lang="pt-BR" dirty="0"/>
          </a:p>
        </p:txBody>
      </p:sp>
      <p:sp>
        <p:nvSpPr>
          <p:cNvPr id="3" name="Espaço Reservado para Conteúdo 2"/>
          <p:cNvSpPr>
            <a:spLocks noGrp="1"/>
          </p:cNvSpPr>
          <p:nvPr>
            <p:ph sz="quarter" idx="1"/>
          </p:nvPr>
        </p:nvSpPr>
        <p:spPr/>
        <p:txBody>
          <a:bodyPr/>
          <a:lstStyle/>
          <a:p>
            <a:pPr marL="0" indent="0">
              <a:buNone/>
            </a:pPr>
            <a:r>
              <a:rPr lang="pt-BR" dirty="0" smtClean="0"/>
              <a:t>	</a:t>
            </a:r>
          </a:p>
          <a:p>
            <a:pPr marL="0" indent="0">
              <a:buNone/>
            </a:pPr>
            <a:r>
              <a:rPr lang="pt-BR" dirty="0"/>
              <a:t>	</a:t>
            </a:r>
            <a:r>
              <a:rPr lang="pt-BR" dirty="0" smtClean="0"/>
              <a:t>Talvez valha a pena pensar que, ao debruçar-se sobre si mesmo, o indivíduo esteja se debruçando sobre o mundo também. Afinal, o mundo está fora ou dentro de nós?</a:t>
            </a:r>
          </a:p>
          <a:p>
            <a:pPr marL="0" indent="0">
              <a:buNone/>
            </a:pPr>
            <a:r>
              <a:rPr lang="pt-BR" dirty="0" smtClean="0"/>
              <a:t>	Quem sabe não seja um movimento simultâneo o sair fora de si, e o introjetar-se? É possível que não exista o conhecer o mundo separado do autoconhecimento.</a:t>
            </a:r>
            <a:endParaRPr lang="pt-BR" dirty="0"/>
          </a:p>
        </p:txBody>
      </p:sp>
    </p:spTree>
    <p:extLst>
      <p:ext uri="{BB962C8B-B14F-4D97-AF65-F5344CB8AC3E}">
        <p14:creationId xmlns:p14="http://schemas.microsoft.com/office/powerpoint/2010/main" val="1277062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Autoconhecimento</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a:t>
            </a:r>
          </a:p>
          <a:p>
            <a:pPr marL="0" indent="0">
              <a:buNone/>
            </a:pPr>
            <a:r>
              <a:rPr lang="pt-BR" dirty="0"/>
              <a:t>	</a:t>
            </a:r>
            <a:r>
              <a:rPr lang="pt-BR" dirty="0" smtClean="0"/>
              <a:t>O conhecimento de si mesmo, simultâneo ao conhecimento do mundo, deve levar a algum lugar. </a:t>
            </a:r>
          </a:p>
          <a:p>
            <a:pPr marL="0" indent="0">
              <a:buNone/>
            </a:pPr>
            <a:r>
              <a:rPr lang="pt-BR" dirty="0" smtClean="0"/>
              <a:t> 	Primeiramente, resta saber se o caminho do conhecimento é uma única senda. Como diz Heráclito (filósofo grego dos séculos VI e V a. C.), </a:t>
            </a:r>
            <a:r>
              <a:rPr lang="pt-BR" i="1" dirty="0" smtClean="0"/>
              <a:t>o caminho para baixo e o caminho para cima é o um e o mesmo</a:t>
            </a:r>
            <a:r>
              <a:rPr lang="pt-BR" dirty="0" smtClean="0"/>
              <a:t>. </a:t>
            </a:r>
          </a:p>
          <a:p>
            <a:pPr marL="0" indent="0">
              <a:buNone/>
            </a:pPr>
            <a:r>
              <a:rPr lang="pt-BR" dirty="0"/>
              <a:t>	</a:t>
            </a:r>
            <a:r>
              <a:rPr lang="pt-BR" dirty="0" smtClean="0"/>
              <a:t>E a que leva esse caminho?</a:t>
            </a:r>
            <a:endParaRPr lang="pt-BR" dirty="0"/>
          </a:p>
        </p:txBody>
      </p:sp>
    </p:spTree>
    <p:extLst>
      <p:ext uri="{BB962C8B-B14F-4D97-AF65-F5344CB8AC3E}">
        <p14:creationId xmlns:p14="http://schemas.microsoft.com/office/powerpoint/2010/main" val="90400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Autoconhecimento</a:t>
            </a:r>
            <a:endParaRPr lang="pt-BR" dirty="0"/>
          </a:p>
        </p:txBody>
      </p:sp>
      <p:sp>
        <p:nvSpPr>
          <p:cNvPr id="3" name="Espaço Reservado para Conteúdo 2"/>
          <p:cNvSpPr>
            <a:spLocks noGrp="1"/>
          </p:cNvSpPr>
          <p:nvPr>
            <p:ph sz="quarter" idx="1"/>
          </p:nvPr>
        </p:nvSpPr>
        <p:spPr/>
        <p:txBody>
          <a:bodyPr/>
          <a:lstStyle/>
          <a:p>
            <a:pPr marL="0" indent="0">
              <a:buNone/>
            </a:pPr>
            <a:endParaRPr lang="pt-BR" dirty="0" smtClean="0"/>
          </a:p>
          <a:p>
            <a:pPr marL="0" indent="0">
              <a:buNone/>
            </a:pPr>
            <a:r>
              <a:rPr lang="pt-BR" dirty="0" smtClean="0"/>
              <a:t>[...] Para </a:t>
            </a:r>
            <a:r>
              <a:rPr lang="pt-BR" dirty="0"/>
              <a:t>que a humanidade possa sentir afinidade com o Avatar, Este se comporta como um ser humano, mas eleva-se a alturas super-humanas para que a humanidade aspire a alcançá-las, e a </a:t>
            </a:r>
            <a:r>
              <a:rPr lang="pt-BR" dirty="0" smtClean="0"/>
              <a:t>alcançá-Lo</a:t>
            </a:r>
            <a:r>
              <a:rPr lang="pt-BR" dirty="0"/>
              <a:t>, através dessa mesma aspiração. A </a:t>
            </a:r>
            <a:r>
              <a:rPr lang="pt-BR" dirty="0">
                <a:solidFill>
                  <a:srgbClr val="FF0000"/>
                </a:solidFill>
              </a:rPr>
              <a:t>realização do Senhor dentro de vocês</a:t>
            </a:r>
            <a:r>
              <a:rPr lang="pt-BR" dirty="0"/>
              <a:t> como motivador é a razão pela qual Ele adquire forma humana.</a:t>
            </a:r>
          </a:p>
        </p:txBody>
      </p:sp>
    </p:spTree>
    <p:extLst>
      <p:ext uri="{BB962C8B-B14F-4D97-AF65-F5344CB8AC3E}">
        <p14:creationId xmlns:p14="http://schemas.microsoft.com/office/powerpoint/2010/main" val="1121692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marL="0" indent="0">
              <a:buNone/>
            </a:pPr>
            <a:r>
              <a:rPr lang="pt-BR" dirty="0"/>
              <a:t>	</a:t>
            </a:r>
            <a:r>
              <a:rPr lang="pt-BR" dirty="0" smtClean="0"/>
              <a:t>Vim </a:t>
            </a:r>
            <a:r>
              <a:rPr lang="pt-BR" dirty="0"/>
              <a:t>para lhes oferecer a chave do tesouro de </a:t>
            </a:r>
            <a:r>
              <a:rPr lang="pt-BR" i="1" dirty="0"/>
              <a:t>ananda</a:t>
            </a:r>
            <a:r>
              <a:rPr lang="pt-BR" dirty="0"/>
              <a:t> (Bem-aventurança), para ensiná-los a ligar-se àquela fonte, porque vocês esqueceram o rumo da felicidade. Se desperdiçam essa oportunidade de libertação, esse é apenas o seu destino. Vocês vieram para conseguir de Mim ouropel e miudezas, alegrias e confortos mundanos. </a:t>
            </a:r>
            <a:r>
              <a:rPr lang="pt-BR" dirty="0">
                <a:solidFill>
                  <a:srgbClr val="FF0000"/>
                </a:solidFill>
              </a:rPr>
              <a:t>Muito poucos de vocês desejam obter de Mim aquilo que vim para dar: a própria libertação.</a:t>
            </a:r>
            <a:r>
              <a:rPr lang="pt-BR" dirty="0"/>
              <a:t> Mesmo entre esses poucos, aqueles que aderem ao </a:t>
            </a:r>
            <a:r>
              <a:rPr lang="pt-BR" i="1" dirty="0"/>
              <a:t>sadhana</a:t>
            </a:r>
            <a:r>
              <a:rPr lang="pt-BR" dirty="0"/>
              <a:t> (prática espiritual) e obtêm sucesso são uma pequena parcela.</a:t>
            </a:r>
          </a:p>
          <a:p>
            <a:pPr marL="0" indent="0">
              <a:buNone/>
            </a:pPr>
            <a:endParaRPr lang="pt-BR" dirty="0"/>
          </a:p>
        </p:txBody>
      </p:sp>
    </p:spTree>
    <p:extLst>
      <p:ext uri="{BB962C8B-B14F-4D97-AF65-F5344CB8AC3E}">
        <p14:creationId xmlns:p14="http://schemas.microsoft.com/office/powerpoint/2010/main" val="1314288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consciência subjetiva</a:t>
            </a:r>
            <a:endParaRPr lang="pt-BR" dirty="0"/>
          </a:p>
        </p:txBody>
      </p:sp>
      <p:sp>
        <p:nvSpPr>
          <p:cNvPr id="3" name="Espaço Reservado para Conteúdo 2"/>
          <p:cNvSpPr>
            <a:spLocks noGrp="1"/>
          </p:cNvSpPr>
          <p:nvPr>
            <p:ph sz="quarter" idx="1"/>
          </p:nvPr>
        </p:nvSpPr>
        <p:spPr>
          <a:xfrm>
            <a:off x="683568" y="1628800"/>
            <a:ext cx="8229600" cy="4525963"/>
          </a:xfrm>
        </p:spPr>
        <p:txBody>
          <a:bodyPr/>
          <a:lstStyle/>
          <a:p>
            <a:pPr marL="0" indent="0">
              <a:buNone/>
            </a:pPr>
            <a:r>
              <a:rPr lang="pt-BR" dirty="0" smtClean="0"/>
              <a:t>	Devido à ignorância, as pessoas adotam uma consciência subjetiva (sentimento de eu) em relação ao corpo e ao ambiente à sua volta. Esse “sentimento de eu” é chamado de ego. Por outro lado, a alma é essencialmente espírito – sempre-existente, sempre-consciente, sempre novo. O </a:t>
            </a:r>
            <a:r>
              <a:rPr lang="pt-BR" i="1" dirty="0" smtClean="0"/>
              <a:t>Gita</a:t>
            </a:r>
            <a:r>
              <a:rPr lang="pt-BR" dirty="0" smtClean="0"/>
              <a:t> ensina que, assim como o nascer do sol dissipa a escuridão, o conheci-mento da alma extingue toda ilusão.</a:t>
            </a:r>
            <a:r>
              <a:rPr lang="pt-BR" sz="2000" dirty="0" smtClean="0"/>
              <a:t> [</a:t>
            </a:r>
            <a:r>
              <a:rPr lang="pt-BR" sz="2000" dirty="0" err="1" smtClean="0"/>
              <a:t>Hariharananda</a:t>
            </a:r>
            <a:r>
              <a:rPr lang="pt-BR" sz="2000" dirty="0" smtClean="0"/>
              <a:t>]</a:t>
            </a:r>
            <a:endParaRPr lang="pt-BR" sz="2000" dirty="0"/>
          </a:p>
        </p:txBody>
      </p:sp>
    </p:spTree>
    <p:extLst>
      <p:ext uri="{BB962C8B-B14F-4D97-AF65-F5344CB8AC3E}">
        <p14:creationId xmlns:p14="http://schemas.microsoft.com/office/powerpoint/2010/main" val="3790914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 dois pássaros</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marL="0" indent="0">
              <a:buNone/>
            </a:pPr>
            <a:r>
              <a:rPr lang="pt-BR" dirty="0" smtClean="0"/>
              <a:t>	Esse fato é comentado na Mundaca Upanishad (3:1:1) através da imagem de dois pássaros: dois belos pássaros vivem na mesma árvore – um (A) em um galho perto do topo e outro em um galho mais baixo (B). O pássaro B se ocupa em provar os frutos da árvore, enquanto o A meramente observa, mantendo-se calmo e majestoso, absorto em sua própria glória. Quando  B prova ocasionalmente frutos amargos, pula para um galho mais alto e percebe o desapego do outro pássaro, que não se interessa nem pelos frutos doces, nem pelos amargos. B tenta chegar perto de A, mas, quando pula para um galho mais alto, por hábito começa de novo a provar os frutos do galho. </a:t>
            </a:r>
            <a:endParaRPr lang="pt-BR" dirty="0"/>
          </a:p>
          <a:p>
            <a:pPr marL="0" indent="0">
              <a:buNone/>
            </a:pPr>
            <a:r>
              <a:rPr lang="pt-BR" sz="2000" dirty="0" smtClean="0"/>
              <a:t>[</a:t>
            </a:r>
            <a:r>
              <a:rPr lang="pt-BR" sz="2000" dirty="0" err="1" smtClean="0"/>
              <a:t>Hariharananda</a:t>
            </a:r>
            <a:r>
              <a:rPr lang="pt-BR" sz="2000" dirty="0" smtClean="0"/>
              <a:t>. </a:t>
            </a:r>
            <a:r>
              <a:rPr lang="pt-BR" sz="2000" i="1" dirty="0" err="1" smtClean="0"/>
              <a:t>Kriya</a:t>
            </a:r>
            <a:r>
              <a:rPr lang="pt-BR" sz="2000" i="1" dirty="0" smtClean="0"/>
              <a:t> Yoga</a:t>
            </a:r>
            <a:r>
              <a:rPr lang="pt-BR" sz="2000" dirty="0" smtClean="0"/>
              <a:t>, texto com pequenas alterações]</a:t>
            </a:r>
          </a:p>
          <a:p>
            <a:pPr marL="0" indent="0">
              <a:buNone/>
            </a:pPr>
            <a:endParaRPr lang="pt-BR" dirty="0"/>
          </a:p>
        </p:txBody>
      </p:sp>
    </p:spTree>
    <p:extLst>
      <p:ext uri="{BB962C8B-B14F-4D97-AF65-F5344CB8AC3E}">
        <p14:creationId xmlns:p14="http://schemas.microsoft.com/office/powerpoint/2010/main" val="21646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 dois pássaros</a:t>
            </a:r>
            <a:endParaRPr lang="pt-BR" dirty="0"/>
          </a:p>
        </p:txBody>
      </p:sp>
      <p:sp>
        <p:nvSpPr>
          <p:cNvPr id="3" name="Espaço Reservado para Conteúdo 2"/>
          <p:cNvSpPr>
            <a:spLocks noGrp="1"/>
          </p:cNvSpPr>
          <p:nvPr>
            <p:ph sz="quarter" idx="1"/>
          </p:nvPr>
        </p:nvSpPr>
        <p:spPr/>
        <p:txBody>
          <a:bodyPr>
            <a:normAutofit/>
          </a:bodyPr>
          <a:lstStyle/>
          <a:p>
            <a:pPr marL="0" indent="0">
              <a:buNone/>
            </a:pPr>
            <a:endParaRPr lang="pt-BR" dirty="0" smtClean="0"/>
          </a:p>
          <a:p>
            <a:pPr marL="0" indent="0">
              <a:buNone/>
            </a:pPr>
            <a:r>
              <a:rPr lang="pt-BR" dirty="0"/>
              <a:t>	</a:t>
            </a:r>
            <a:r>
              <a:rPr lang="pt-BR" dirty="0" smtClean="0"/>
              <a:t>Mais uma vez ele prova um fruto amargo e olha para cima, observando a autossatisfação de A. Outra vez, pula para um galho acima e, mais uma vez, começa, pela força do hábito, a provar os frutos desse galho. E assim vai pulando mais e mais alto, até que chega perto de A. Então a luminosidade das plumas deste último se reflete em B, cujas plumas começam a derreter-se. </a:t>
            </a:r>
            <a:endParaRPr lang="pt-BR" dirty="0"/>
          </a:p>
        </p:txBody>
      </p:sp>
    </p:spTree>
    <p:extLst>
      <p:ext uri="{BB962C8B-B14F-4D97-AF65-F5344CB8AC3E}">
        <p14:creationId xmlns:p14="http://schemas.microsoft.com/office/powerpoint/2010/main" val="239975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DEDICATÓRIA</a:t>
            </a:r>
            <a:endParaRPr lang="pt-BR" dirty="0"/>
          </a:p>
        </p:txBody>
      </p:sp>
      <p:sp>
        <p:nvSpPr>
          <p:cNvPr id="3" name="Espaço Reservado para Conteúdo 2"/>
          <p:cNvSpPr>
            <a:spLocks noGrp="1"/>
          </p:cNvSpPr>
          <p:nvPr>
            <p:ph sz="quarter" idx="1"/>
          </p:nvPr>
        </p:nvSpPr>
        <p:spPr/>
        <p:txBody>
          <a:bodyPr>
            <a:normAutofit/>
          </a:bodyPr>
          <a:lstStyle/>
          <a:p>
            <a:pPr marL="0" indent="0">
              <a:buNone/>
            </a:pPr>
            <a:endParaRPr lang="pt-BR" sz="2800" i="1" dirty="0" smtClean="0"/>
          </a:p>
          <a:p>
            <a:pPr marL="0" indent="0">
              <a:buNone/>
            </a:pPr>
            <a:r>
              <a:rPr lang="pt-BR" sz="2800" i="1" dirty="0" smtClean="0"/>
              <a:t>Teus </a:t>
            </a:r>
            <a:r>
              <a:rPr lang="pt-BR" sz="2800" i="1" dirty="0"/>
              <a:t>ombros suportam o mundo			</a:t>
            </a:r>
            <a:r>
              <a:rPr lang="pt-BR" sz="2800" i="1" dirty="0" smtClean="0"/>
              <a:t>          e </a:t>
            </a:r>
            <a:r>
              <a:rPr lang="pt-BR" sz="2800" i="1" dirty="0"/>
              <a:t>ele não pesa mais do que a mão de uma criança.</a:t>
            </a:r>
            <a:r>
              <a:rPr lang="pt-BR" sz="2800" dirty="0"/>
              <a:t>           </a:t>
            </a:r>
            <a:r>
              <a:rPr lang="pt-BR" sz="2800" i="1" dirty="0" smtClean="0"/>
              <a:t>As </a:t>
            </a:r>
            <a:r>
              <a:rPr lang="pt-BR" sz="2800" i="1" dirty="0"/>
              <a:t>guerras, as fomes, as discussões dentro dos </a:t>
            </a:r>
            <a:r>
              <a:rPr lang="pt-BR" sz="2800" i="1" dirty="0" smtClean="0"/>
              <a:t>edifícios provam </a:t>
            </a:r>
            <a:r>
              <a:rPr lang="pt-BR" sz="2800" i="1" dirty="0"/>
              <a:t>apenas que a vida </a:t>
            </a:r>
            <a:r>
              <a:rPr lang="pt-BR" sz="2800" i="1" dirty="0" smtClean="0"/>
              <a:t>prossegue                                e </a:t>
            </a:r>
            <a:r>
              <a:rPr lang="pt-BR" sz="2800" i="1" dirty="0"/>
              <a:t>nem todos se libertaram ainda.</a:t>
            </a:r>
            <a:endParaRPr lang="pt-BR" sz="2800" dirty="0"/>
          </a:p>
          <a:p>
            <a:pPr marL="0" indent="0">
              <a:buNone/>
            </a:pPr>
            <a:endParaRPr lang="pt-BR" sz="2800" i="1" dirty="0" smtClean="0"/>
          </a:p>
          <a:p>
            <a:pPr marL="0" indent="0">
              <a:buNone/>
            </a:pPr>
            <a:endParaRPr lang="pt-BR" sz="2400" dirty="0" smtClean="0"/>
          </a:p>
          <a:p>
            <a:pPr marL="0" indent="0">
              <a:buNone/>
            </a:pPr>
            <a:r>
              <a:rPr lang="pt-BR" sz="2400" dirty="0" smtClean="0"/>
              <a:t>Carlos </a:t>
            </a:r>
            <a:r>
              <a:rPr lang="pt-BR" sz="2400" dirty="0"/>
              <a:t>Drummond de Andrade</a:t>
            </a:r>
          </a:p>
          <a:p>
            <a:endParaRPr lang="pt-BR" dirty="0"/>
          </a:p>
        </p:txBody>
      </p:sp>
    </p:spTree>
    <p:extLst>
      <p:ext uri="{BB962C8B-B14F-4D97-AF65-F5344CB8AC3E}">
        <p14:creationId xmlns:p14="http://schemas.microsoft.com/office/powerpoint/2010/main" val="2333224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Os dois pássaros</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Quando B, finalmente, alcança o galho no qual A está pousado, toda sua visão muda, e ele descobre que sempre era A o tempo todo. </a:t>
            </a:r>
            <a:r>
              <a:rPr lang="pt-BR" dirty="0" smtClean="0">
                <a:solidFill>
                  <a:srgbClr val="FF0000"/>
                </a:solidFill>
              </a:rPr>
              <a:t>A aparente dualidade existiu somente porque ele tinha abandonado sua verdadeira alma pelos frutos da árvore. </a:t>
            </a:r>
            <a:r>
              <a:rPr lang="pt-BR" dirty="0" smtClean="0"/>
              <a:t>Seu ser anterior era apenas um reflexo distorcido de sua verdadeira alma</a:t>
            </a:r>
            <a:r>
              <a:rPr lang="pt-BR" sz="2400" dirty="0" smtClean="0"/>
              <a:t>. </a:t>
            </a:r>
          </a:p>
          <a:p>
            <a:pPr marL="0" indent="0">
              <a:buNone/>
            </a:pPr>
            <a:r>
              <a:rPr lang="pt-BR" sz="2000" dirty="0" smtClean="0"/>
              <a:t>[Harihariananda. </a:t>
            </a:r>
            <a:r>
              <a:rPr lang="pt-BR" sz="2000" i="1" dirty="0" smtClean="0"/>
              <a:t>Kriyayoga</a:t>
            </a:r>
            <a:r>
              <a:rPr lang="pt-BR" sz="2000" dirty="0" smtClean="0"/>
              <a:t>. São Paulo: /Arizona/, 2016, p.32-3, com pequenas adaptações.]</a:t>
            </a:r>
          </a:p>
          <a:p>
            <a:pPr marL="0" indent="0">
              <a:buNone/>
            </a:pPr>
            <a:endParaRPr lang="pt-BR" dirty="0" smtClean="0"/>
          </a:p>
          <a:p>
            <a:endParaRPr lang="pt-BR" dirty="0"/>
          </a:p>
        </p:txBody>
      </p:sp>
    </p:spTree>
    <p:extLst>
      <p:ext uri="{BB962C8B-B14F-4D97-AF65-F5344CB8AC3E}">
        <p14:creationId xmlns:p14="http://schemas.microsoft.com/office/powerpoint/2010/main" val="4066801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Devoção &amp; autoconhecimento</a:t>
            </a:r>
            <a:endParaRPr lang="pt-BR" dirty="0"/>
          </a:p>
        </p:txBody>
      </p:sp>
      <p:sp>
        <p:nvSpPr>
          <p:cNvPr id="3" name="Espaço Reservado para Conteúdo 2"/>
          <p:cNvSpPr>
            <a:spLocks noGrp="1"/>
          </p:cNvSpPr>
          <p:nvPr>
            <p:ph sz="quarter" idx="1"/>
          </p:nvPr>
        </p:nvSpPr>
        <p:spPr>
          <a:xfrm>
            <a:off x="457200" y="1600200"/>
            <a:ext cx="8219256" cy="4525963"/>
          </a:xfrm>
        </p:spPr>
        <p:txBody>
          <a:bodyPr>
            <a:normAutofit fontScale="92500"/>
          </a:bodyPr>
          <a:lstStyle/>
          <a:p>
            <a:pPr marL="0" indent="0">
              <a:buNone/>
            </a:pPr>
            <a:r>
              <a:rPr lang="pt-BR" sz="2500" dirty="0" smtClean="0"/>
              <a:t>	O discurso </a:t>
            </a:r>
            <a:r>
              <a:rPr lang="pt-BR" sz="2500" dirty="0" smtClean="0">
                <a:solidFill>
                  <a:srgbClr val="FF0000"/>
                </a:solidFill>
              </a:rPr>
              <a:t>Venham, examinem, experimentem, tenham fé </a:t>
            </a:r>
            <a:r>
              <a:rPr lang="pt-BR" sz="2500" dirty="0" smtClean="0"/>
              <a:t> permite muitas leituras. Sua riqueza extraordinária permite destacar pelo menos estes conceitos:</a:t>
            </a:r>
          </a:p>
          <a:p>
            <a:pPr marL="514350" indent="-514350">
              <a:buAutoNum type="alphaLcPeriod"/>
            </a:pPr>
            <a:r>
              <a:rPr lang="pt-BR" sz="2500" dirty="0" smtClean="0">
                <a:solidFill>
                  <a:schemeClr val="tx2">
                    <a:lumMod val="75000"/>
                  </a:schemeClr>
                </a:solidFill>
              </a:rPr>
              <a:t>A Divindade está muito acima do ser humano. Ainda assim, ela desce ao mundo.</a:t>
            </a:r>
          </a:p>
          <a:p>
            <a:pPr marL="514350" indent="-514350">
              <a:buAutoNum type="alphaLcPeriod"/>
            </a:pPr>
            <a:r>
              <a:rPr lang="pt-BR" sz="2500" dirty="0" smtClean="0">
                <a:solidFill>
                  <a:schemeClr val="tx2">
                    <a:lumMod val="75000"/>
                  </a:schemeClr>
                </a:solidFill>
              </a:rPr>
              <a:t>Cabe ao homem agir e esforçar-se para não apenas perceber a presença da Divindade, como também dispor-se a aceitar o que Ela tem a oferecer.</a:t>
            </a:r>
          </a:p>
          <a:p>
            <a:pPr marL="514350" indent="-514350">
              <a:buAutoNum type="alphaLcPeriod"/>
            </a:pPr>
            <a:r>
              <a:rPr lang="pt-BR" sz="2500" dirty="0" smtClean="0">
                <a:solidFill>
                  <a:schemeClr val="tx2">
                    <a:lumMod val="75000"/>
                  </a:schemeClr>
                </a:solidFill>
              </a:rPr>
              <a:t>Deus não está fora do homem. Sua experiência e esforço devem levá-lo a reconhecer que Deus não apenas sempre esteve com ele, como ele próprio era Deus.</a:t>
            </a:r>
            <a:endParaRPr lang="pt-BR" sz="2500" dirty="0"/>
          </a:p>
        </p:txBody>
      </p:sp>
    </p:spTree>
    <p:extLst>
      <p:ext uri="{BB962C8B-B14F-4D97-AF65-F5344CB8AC3E}">
        <p14:creationId xmlns:p14="http://schemas.microsoft.com/office/powerpoint/2010/main" val="2302552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sz="quarter" idx="1"/>
          </p:nvPr>
        </p:nvSpPr>
        <p:spPr/>
        <p:txBody>
          <a:bodyPr/>
          <a:lstStyle/>
          <a:p>
            <a:pPr marL="0" indent="0">
              <a:buNone/>
            </a:pPr>
            <a:r>
              <a:rPr lang="pt-BR" dirty="0" smtClean="0"/>
              <a:t>	A quem o homem deve reverenciar ao final das contas:</a:t>
            </a:r>
          </a:p>
          <a:p>
            <a:pPr marL="0" indent="0">
              <a:buNone/>
            </a:pPr>
            <a:r>
              <a:rPr lang="pt-BR" dirty="0"/>
              <a:t> </a:t>
            </a:r>
            <a:r>
              <a:rPr lang="pt-BR" dirty="0" smtClean="0"/>
              <a:t>          A si mesmo, já que ele é </a:t>
            </a:r>
            <a:r>
              <a:rPr lang="pt-BR" smtClean="0"/>
              <a:t>o próprio Deus.</a:t>
            </a:r>
            <a:endParaRPr lang="pt-BR"/>
          </a:p>
        </p:txBody>
      </p:sp>
    </p:spTree>
    <p:extLst>
      <p:ext uri="{BB962C8B-B14F-4D97-AF65-F5344CB8AC3E}">
        <p14:creationId xmlns:p14="http://schemas.microsoft.com/office/powerpoint/2010/main" val="2208999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
            </a:r>
            <a:br>
              <a:rPr lang="pt-BR" dirty="0" smtClean="0"/>
            </a:br>
            <a:r>
              <a:rPr lang="pt-BR" dirty="0"/>
              <a:t/>
            </a:r>
            <a:br>
              <a:rPr lang="pt-BR" dirty="0"/>
            </a:br>
            <a:r>
              <a:rPr lang="pt-BR" dirty="0" smtClean="0"/>
              <a:t>Trecho de uma carta de Paramahamsa Yogananda a </a:t>
            </a:r>
            <a:r>
              <a:rPr lang="pt-BR" smtClean="0"/>
              <a:t>Hariharananda</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marL="0" indent="0">
              <a:buNone/>
            </a:pPr>
            <a:r>
              <a:rPr lang="pt-BR" dirty="0" smtClean="0"/>
              <a:t>	Uma vez que a unidade é a realidade, talvez o conselho abaixo seja adequado, principalmente se essa compreensão não foi atingida.</a:t>
            </a:r>
          </a:p>
          <a:p>
            <a:pPr marL="0" indent="0">
              <a:buNone/>
            </a:pPr>
            <a:r>
              <a:rPr lang="pt-BR" dirty="0" smtClean="0"/>
              <a:t>[...] Tenho que pedir uma coisa a cada um de vocês: trabalhem juntos pela causa comum. Não procurem encontrar falhas nos outros, senão todos estarão ligados pela negatividade. Todas as pessoas têm alguma falha e é necessário amor e compreensão. Sejam humildes e amorosos uns com os outros. Mantenham suas mentes absortas no divino e não terão tempo para pensar em coisas menores.</a:t>
            </a:r>
            <a:r>
              <a:rPr lang="pt-BR" sz="1800" dirty="0"/>
              <a:t> </a:t>
            </a:r>
            <a:endParaRPr lang="pt-BR" sz="1800" dirty="0" smtClean="0"/>
          </a:p>
          <a:p>
            <a:pPr marL="0" indent="0">
              <a:buNone/>
            </a:pPr>
            <a:endParaRPr lang="pt-BR" sz="1800" dirty="0"/>
          </a:p>
          <a:p>
            <a:pPr marL="0" indent="0">
              <a:buNone/>
            </a:pPr>
            <a:r>
              <a:rPr lang="pt-BR" sz="1800" dirty="0" smtClean="0"/>
              <a:t>Trecho de uma cara escrita para </a:t>
            </a:r>
            <a:r>
              <a:rPr lang="pt-BR" sz="1800" dirty="0" err="1" smtClean="0"/>
              <a:t>Harirananda</a:t>
            </a:r>
            <a:r>
              <a:rPr lang="pt-BR" sz="1800" dirty="0" smtClean="0"/>
              <a:t>, </a:t>
            </a:r>
            <a:r>
              <a:rPr lang="pt-BR" sz="1800" dirty="0" err="1" smtClean="0"/>
              <a:t>Paramahamsa</a:t>
            </a:r>
            <a:r>
              <a:rPr lang="pt-BR" sz="1800" dirty="0" smtClean="0"/>
              <a:t> </a:t>
            </a:r>
            <a:r>
              <a:rPr lang="pt-BR" sz="1800" dirty="0" err="1" smtClean="0"/>
              <a:t>Hariharananda</a:t>
            </a:r>
            <a:r>
              <a:rPr lang="pt-BR" sz="1800" dirty="0" smtClean="0"/>
              <a:t>. Kriyayoga. 2ª ed./São Paulo: Arizona,/ 2016, p. 13</a:t>
            </a:r>
            <a:endParaRPr lang="pt-BR" dirty="0"/>
          </a:p>
        </p:txBody>
      </p:sp>
    </p:spTree>
    <p:extLst>
      <p:ext uri="{BB962C8B-B14F-4D97-AF65-F5344CB8AC3E}">
        <p14:creationId xmlns:p14="http://schemas.microsoft.com/office/powerpoint/2010/main" val="3738611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xícara de chá</a:t>
            </a:r>
            <a:endParaRPr lang="pt-BR" dirty="0"/>
          </a:p>
        </p:txBody>
      </p:sp>
      <p:sp>
        <p:nvSpPr>
          <p:cNvPr id="3" name="Espaço Reservado para Conteúdo 2"/>
          <p:cNvSpPr>
            <a:spLocks noGrp="1"/>
          </p:cNvSpPr>
          <p:nvPr>
            <p:ph sz="quarter" idx="1"/>
          </p:nvPr>
        </p:nvSpPr>
        <p:spPr/>
        <p:txBody>
          <a:bodyPr>
            <a:normAutofit/>
          </a:bodyPr>
          <a:lstStyle/>
          <a:p>
            <a:pPr marL="0" indent="0">
              <a:buNone/>
            </a:pPr>
            <a:endParaRPr lang="pt-BR" dirty="0"/>
          </a:p>
          <a:p>
            <a:r>
              <a:rPr lang="pt-BR" dirty="0" smtClean="0"/>
              <a:t>O que se espera de um Mestre?</a:t>
            </a:r>
          </a:p>
          <a:p>
            <a:endParaRPr lang="pt-BR" dirty="0"/>
          </a:p>
          <a:p>
            <a:r>
              <a:rPr lang="pt-BR" dirty="0" smtClean="0"/>
              <a:t>A diferença entre o que pretende o discípulo e o que o Mestre tem a propor. Exemplo: </a:t>
            </a:r>
            <a:r>
              <a:rPr lang="pt-BR" i="1" dirty="0" smtClean="0"/>
              <a:t>A xícara de chá</a:t>
            </a:r>
            <a:r>
              <a:rPr lang="pt-BR" dirty="0" smtClean="0"/>
              <a:t> (anedota narrada por Nilton Bonder*).</a:t>
            </a:r>
          </a:p>
          <a:p>
            <a:endParaRPr lang="pt-BR" dirty="0"/>
          </a:p>
          <a:p>
            <a:pPr marL="0" indent="0">
              <a:buNone/>
            </a:pPr>
            <a:r>
              <a:rPr lang="pt-BR" sz="2000" dirty="0" smtClean="0"/>
              <a:t>*Nilton Bonder. </a:t>
            </a:r>
            <a:r>
              <a:rPr lang="pt-BR" sz="2000" i="1" dirty="0" smtClean="0"/>
              <a:t>O segredo judaico de resolução de problemas</a:t>
            </a:r>
            <a:r>
              <a:rPr lang="pt-BR" sz="2000" dirty="0" smtClean="0"/>
              <a:t>. 7ª ed. Rio de Janeiro: Imago, p. 27-29.</a:t>
            </a:r>
            <a:endParaRPr lang="pt-BR" sz="2000" dirty="0"/>
          </a:p>
        </p:txBody>
      </p:sp>
    </p:spTree>
    <p:extLst>
      <p:ext uri="{BB962C8B-B14F-4D97-AF65-F5344CB8AC3E}">
        <p14:creationId xmlns:p14="http://schemas.microsoft.com/office/powerpoint/2010/main" val="1511774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Venham, examinem, experimentem, tenham fé</a:t>
            </a:r>
            <a:endParaRPr lang="pt-BR" dirty="0"/>
          </a:p>
        </p:txBody>
      </p:sp>
      <p:sp>
        <p:nvSpPr>
          <p:cNvPr id="3" name="Espaço Reservado para Conteúdo 2"/>
          <p:cNvSpPr>
            <a:spLocks noGrp="1"/>
          </p:cNvSpPr>
          <p:nvPr>
            <p:ph sz="quarter" idx="1"/>
          </p:nvPr>
        </p:nvSpPr>
        <p:spPr/>
        <p:txBody>
          <a:bodyPr/>
          <a:lstStyle/>
          <a:p>
            <a:r>
              <a:rPr lang="pt-BR" sz="3200" dirty="0"/>
              <a:t>O que diz o discurso de Sathya Sai a respeito da experiência de cada indivíduo para com Ele: “Venham, examinem, experimentem, tenham fé</a:t>
            </a:r>
            <a:r>
              <a:rPr lang="pt-BR" sz="3200" dirty="0" smtClean="0"/>
              <a:t>”.</a:t>
            </a:r>
          </a:p>
          <a:p>
            <a:r>
              <a:rPr lang="pt-BR" sz="3200" dirty="0" smtClean="0"/>
              <a:t>Há uma gradação nessas quatro ações:</a:t>
            </a:r>
          </a:p>
          <a:p>
            <a:pPr marL="0" indent="0">
              <a:buNone/>
            </a:pPr>
            <a:endParaRPr lang="pt-BR" sz="3200" dirty="0" smtClean="0"/>
          </a:p>
          <a:p>
            <a:r>
              <a:rPr lang="pt-BR" sz="3200" dirty="0"/>
              <a:t>a) Há um movimento de aproximação “</a:t>
            </a:r>
            <a:r>
              <a:rPr lang="pt-BR" sz="3200" dirty="0">
                <a:solidFill>
                  <a:srgbClr val="FF0000"/>
                </a:solidFill>
              </a:rPr>
              <a:t>venham</a:t>
            </a:r>
            <a:r>
              <a:rPr lang="pt-BR" sz="3200" dirty="0"/>
              <a:t>”; </a:t>
            </a:r>
          </a:p>
        </p:txBody>
      </p:sp>
    </p:spTree>
    <p:extLst>
      <p:ext uri="{BB962C8B-B14F-4D97-AF65-F5344CB8AC3E}">
        <p14:creationId xmlns:p14="http://schemas.microsoft.com/office/powerpoint/2010/main" val="576403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gradação da mensagem</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marL="0" indent="0">
              <a:lnSpc>
                <a:spcPct val="110000"/>
              </a:lnSpc>
              <a:buNone/>
            </a:pPr>
            <a:r>
              <a:rPr lang="pt-BR" dirty="0" smtClean="0"/>
              <a:t>	</a:t>
            </a:r>
            <a:r>
              <a:rPr lang="pt-BR" sz="3000" dirty="0" smtClean="0"/>
              <a:t>b) Um </a:t>
            </a:r>
            <a:r>
              <a:rPr lang="pt-BR" sz="3000" dirty="0"/>
              <a:t>escrutínio, “</a:t>
            </a:r>
            <a:r>
              <a:rPr lang="pt-BR" sz="3000" dirty="0">
                <a:solidFill>
                  <a:srgbClr val="FF0000"/>
                </a:solidFill>
              </a:rPr>
              <a:t>examinem</a:t>
            </a:r>
            <a:r>
              <a:rPr lang="pt-BR" sz="3000" dirty="0"/>
              <a:t>”, pois a </a:t>
            </a:r>
            <a:r>
              <a:rPr lang="pt-BR" sz="3000" dirty="0" smtClean="0"/>
              <a:t>simples</a:t>
            </a:r>
          </a:p>
          <a:p>
            <a:pPr marL="0" indent="0">
              <a:lnSpc>
                <a:spcPct val="110000"/>
              </a:lnSpc>
              <a:buNone/>
            </a:pPr>
            <a:r>
              <a:rPr lang="pt-BR" sz="3000" dirty="0" smtClean="0"/>
              <a:t>     ida </a:t>
            </a:r>
            <a:r>
              <a:rPr lang="pt-BR" sz="3000" dirty="0"/>
              <a:t>e aproximação não são suficientes, mas há </a:t>
            </a:r>
            <a:endParaRPr lang="pt-BR" sz="3000" dirty="0" smtClean="0"/>
          </a:p>
          <a:p>
            <a:pPr marL="0" indent="0">
              <a:lnSpc>
                <a:spcPct val="110000"/>
              </a:lnSpc>
              <a:buNone/>
            </a:pPr>
            <a:r>
              <a:rPr lang="pt-BR" sz="3000" dirty="0"/>
              <a:t> </a:t>
            </a:r>
            <a:r>
              <a:rPr lang="pt-BR" sz="3000" dirty="0" smtClean="0"/>
              <a:t>    necessidade </a:t>
            </a:r>
            <a:r>
              <a:rPr lang="pt-BR" sz="3000" dirty="0"/>
              <a:t>de investigar a natureza do que se vê. </a:t>
            </a:r>
            <a:endParaRPr lang="pt-BR" sz="3000" dirty="0" smtClean="0"/>
          </a:p>
          <a:p>
            <a:pPr marL="400050" lvl="1" indent="0">
              <a:lnSpc>
                <a:spcPct val="110000"/>
              </a:lnSpc>
              <a:buNone/>
            </a:pPr>
            <a:r>
              <a:rPr lang="pt-BR" sz="3000" dirty="0" smtClean="0"/>
              <a:t>	c) Se </a:t>
            </a:r>
            <a:r>
              <a:rPr lang="pt-BR" sz="3000" dirty="0"/>
              <a:t>a investigação é uma atividade </a:t>
            </a:r>
            <a:r>
              <a:rPr lang="pt-BR" sz="3000" dirty="0" smtClean="0"/>
              <a:t>mental, limitada </a:t>
            </a:r>
            <a:r>
              <a:rPr lang="pt-BR" sz="3000" dirty="0"/>
              <a:t>pelo conhecimento mundano, a experiência é algo além. Associa-se à </a:t>
            </a:r>
            <a:r>
              <a:rPr lang="pt-BR" sz="3000" dirty="0" smtClean="0"/>
              <a:t>prática: “</a:t>
            </a:r>
            <a:r>
              <a:rPr lang="pt-BR" sz="3000" dirty="0" smtClean="0">
                <a:solidFill>
                  <a:srgbClr val="FF0000"/>
                </a:solidFill>
              </a:rPr>
              <a:t>experimentem</a:t>
            </a:r>
            <a:r>
              <a:rPr lang="pt-BR" sz="3000" dirty="0" smtClean="0"/>
              <a:t>”.</a:t>
            </a:r>
          </a:p>
          <a:p>
            <a:pPr marL="400050" lvl="1" indent="0">
              <a:lnSpc>
                <a:spcPct val="110000"/>
              </a:lnSpc>
              <a:buNone/>
            </a:pPr>
            <a:r>
              <a:rPr lang="pt-BR" sz="3000" dirty="0" smtClean="0"/>
              <a:t>	d) O </a:t>
            </a:r>
            <a:r>
              <a:rPr lang="pt-BR" sz="3000" dirty="0"/>
              <a:t>quarto passo é surpreendente: “</a:t>
            </a:r>
            <a:r>
              <a:rPr lang="pt-BR" sz="3000" dirty="0">
                <a:solidFill>
                  <a:srgbClr val="FF0000"/>
                </a:solidFill>
              </a:rPr>
              <a:t>tenham fé</a:t>
            </a:r>
            <a:r>
              <a:rPr lang="pt-BR" sz="3000" dirty="0"/>
              <a:t>” revela que “fé” não se origina espontaneamente, mas é algo que se constrói.</a:t>
            </a:r>
          </a:p>
        </p:txBody>
      </p:sp>
    </p:spTree>
    <p:extLst>
      <p:ext uri="{BB962C8B-B14F-4D97-AF65-F5344CB8AC3E}">
        <p14:creationId xmlns:p14="http://schemas.microsoft.com/office/powerpoint/2010/main" val="1399815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Gradação (2)</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Os quatro passos citados por Swami podem ser comparados a estes graus  em que o devoto se liberta da ‘reencarnação’: Saloka (estar no mesmo mundo com a divindade), Samipya (estar próximo à divindade) Sayugya (íntima união com a divindade) e Sarupya (assimilação à divindade). </a:t>
            </a:r>
            <a:r>
              <a:rPr lang="pt-BR" sz="2400" dirty="0" smtClean="0"/>
              <a:t>[Cf. </a:t>
            </a:r>
            <a:r>
              <a:rPr lang="pt-BR" sz="2400" i="1" dirty="0" smtClean="0"/>
              <a:t>The Siva-Purana</a:t>
            </a:r>
            <a:r>
              <a:rPr lang="pt-BR" sz="2400" dirty="0" smtClean="0"/>
              <a:t>, ed. By Prof. J.L. Shastri.  Delhi: Motilal Bararsidass, Tomo I, p. 45, nota 33.]</a:t>
            </a:r>
            <a:endParaRPr lang="pt-BR" sz="2400" dirty="0"/>
          </a:p>
        </p:txBody>
      </p:sp>
    </p:spTree>
    <p:extLst>
      <p:ext uri="{BB962C8B-B14F-4D97-AF65-F5344CB8AC3E}">
        <p14:creationId xmlns:p14="http://schemas.microsoft.com/office/powerpoint/2010/main" val="311881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Contexto dessa mensagem</a:t>
            </a:r>
            <a:endParaRPr lang="pt-BR" dirty="0"/>
          </a:p>
        </p:txBody>
      </p:sp>
      <p:sp>
        <p:nvSpPr>
          <p:cNvPr id="3" name="Espaço Reservado para Conteúdo 2"/>
          <p:cNvSpPr>
            <a:spLocks noGrp="1"/>
          </p:cNvSpPr>
          <p:nvPr>
            <p:ph sz="quarter" idx="1"/>
          </p:nvPr>
        </p:nvSpPr>
        <p:spPr/>
        <p:txBody>
          <a:bodyPr>
            <a:normAutofit fontScale="92500"/>
          </a:bodyPr>
          <a:lstStyle/>
          <a:p>
            <a:pPr marL="0" indent="0">
              <a:buNone/>
            </a:pPr>
            <a:r>
              <a:rPr lang="pt-BR" dirty="0" smtClean="0"/>
              <a:t>	</a:t>
            </a:r>
            <a:r>
              <a:rPr lang="pt-BR" sz="2800" dirty="0" smtClean="0"/>
              <a:t>No discurso de Sathya Sai a mensagem é anunciada assim:</a:t>
            </a:r>
          </a:p>
          <a:p>
            <a:pPr marL="0" indent="0">
              <a:buNone/>
            </a:pPr>
            <a:r>
              <a:rPr lang="pt-BR" sz="2800" dirty="0"/>
              <a:t>	 </a:t>
            </a:r>
            <a:r>
              <a:rPr lang="pt-BR" sz="2600" dirty="0">
                <a:solidFill>
                  <a:schemeClr val="tx2">
                    <a:lumMod val="75000"/>
                  </a:schemeClr>
                </a:solidFill>
              </a:rPr>
              <a:t>Se vocês Me aceitarem e responderem "Sim", Eu </a:t>
            </a:r>
            <a:r>
              <a:rPr lang="pt-BR" sz="2600" dirty="0" smtClean="0">
                <a:solidFill>
                  <a:schemeClr val="tx2">
                    <a:lumMod val="75000"/>
                  </a:schemeClr>
                </a:solidFill>
              </a:rPr>
              <a:t>	também </a:t>
            </a:r>
            <a:r>
              <a:rPr lang="pt-BR" sz="2600" dirty="0">
                <a:solidFill>
                  <a:schemeClr val="tx2">
                    <a:lumMod val="75000"/>
                  </a:schemeClr>
                </a:solidFill>
              </a:rPr>
              <a:t>responderei, "Sim, sim, sim". Se Me negarem </a:t>
            </a:r>
            <a:r>
              <a:rPr lang="pt-BR" sz="2600" dirty="0" smtClean="0">
                <a:solidFill>
                  <a:schemeClr val="tx2">
                    <a:lumMod val="75000"/>
                  </a:schemeClr>
                </a:solidFill>
              </a:rPr>
              <a:t>	e replicarem </a:t>
            </a:r>
            <a:r>
              <a:rPr lang="pt-BR" sz="2600" dirty="0">
                <a:solidFill>
                  <a:schemeClr val="tx2">
                    <a:lumMod val="75000"/>
                  </a:schemeClr>
                </a:solidFill>
              </a:rPr>
              <a:t>"Não", o Meu eco será "Não". Venham, </a:t>
            </a:r>
            <a:r>
              <a:rPr lang="pt-BR" sz="2600" dirty="0" smtClean="0">
                <a:solidFill>
                  <a:schemeClr val="tx2">
                    <a:lumMod val="75000"/>
                  </a:schemeClr>
                </a:solidFill>
              </a:rPr>
              <a:t>	examinem</a:t>
            </a:r>
            <a:r>
              <a:rPr lang="pt-BR" sz="2600" dirty="0">
                <a:solidFill>
                  <a:schemeClr val="tx2">
                    <a:lumMod val="75000"/>
                  </a:schemeClr>
                </a:solidFill>
              </a:rPr>
              <a:t>, experienciem, tenham fé. Esse é o método </a:t>
            </a:r>
            <a:r>
              <a:rPr lang="pt-BR" sz="2600" dirty="0" smtClean="0">
                <a:solidFill>
                  <a:schemeClr val="tx2">
                    <a:lumMod val="75000"/>
                  </a:schemeClr>
                </a:solidFill>
              </a:rPr>
              <a:t>	adequado </a:t>
            </a:r>
            <a:r>
              <a:rPr lang="pt-BR" sz="2600" dirty="0">
                <a:solidFill>
                  <a:schemeClr val="tx2">
                    <a:lumMod val="75000"/>
                  </a:schemeClr>
                </a:solidFill>
              </a:rPr>
              <a:t>para Me utilizar</a:t>
            </a:r>
            <a:r>
              <a:rPr lang="pt-BR" sz="2800" dirty="0" smtClean="0"/>
              <a:t>.</a:t>
            </a:r>
          </a:p>
          <a:p>
            <a:pPr marL="0" indent="0">
              <a:buNone/>
            </a:pPr>
            <a:r>
              <a:rPr lang="pt-BR" sz="2800" dirty="0"/>
              <a:t>	</a:t>
            </a:r>
            <a:r>
              <a:rPr lang="pt-BR" sz="2800" dirty="0" smtClean="0"/>
              <a:t>Sai Baba coloca-se como um espelho em que cada um apreende determinada imagem, em conformidade com o modo como enxerga o mundo. O que vê não é o Mestre, mas uma imagem do que seja o Mestre.</a:t>
            </a:r>
            <a:endParaRPr lang="pt-BR" sz="2800" dirty="0"/>
          </a:p>
          <a:p>
            <a:pPr marL="0" indent="0">
              <a:buNone/>
            </a:pPr>
            <a:endParaRPr lang="pt-BR" dirty="0"/>
          </a:p>
        </p:txBody>
      </p:sp>
    </p:spTree>
    <p:extLst>
      <p:ext uri="{BB962C8B-B14F-4D97-AF65-F5344CB8AC3E}">
        <p14:creationId xmlns:p14="http://schemas.microsoft.com/office/powerpoint/2010/main" val="338025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Contexto dessa mensagem (2)</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dirty="0" smtClean="0"/>
              <a:t>	</a:t>
            </a:r>
          </a:p>
          <a:p>
            <a:pPr marL="0" indent="0">
              <a:buNone/>
            </a:pPr>
            <a:r>
              <a:rPr lang="pt-BR" dirty="0"/>
              <a:t>	</a:t>
            </a:r>
            <a:r>
              <a:rPr lang="pt-BR" dirty="0" smtClean="0"/>
              <a:t>Além disso, “</a:t>
            </a:r>
            <a:r>
              <a:rPr lang="pt-BR" dirty="0" smtClean="0">
                <a:solidFill>
                  <a:schemeClr val="tx2">
                    <a:lumMod val="75000"/>
                  </a:schemeClr>
                </a:solidFill>
              </a:rPr>
              <a:t>Esse é o método adequado para Me utilizar”</a:t>
            </a:r>
            <a:r>
              <a:rPr lang="pt-BR" dirty="0"/>
              <a:t> </a:t>
            </a:r>
            <a:r>
              <a:rPr lang="pt-BR" dirty="0" smtClean="0"/>
              <a:t>soa estranho, na medida em que Ele se coloca como algo a ser usado. </a:t>
            </a:r>
          </a:p>
          <a:p>
            <a:pPr marL="0" indent="0">
              <a:buNone/>
            </a:pPr>
            <a:r>
              <a:rPr lang="pt-BR" dirty="0"/>
              <a:t>	</a:t>
            </a:r>
            <a:r>
              <a:rPr lang="pt-BR" dirty="0" smtClean="0"/>
              <a:t>Uma das consequências disso é que a figura que se mostra como Sai Baba não é propriamente uma pessoa, ainda que a palavra ‘pessoa’, por sua etimologia*, seja o termo indicado para isso. </a:t>
            </a:r>
          </a:p>
          <a:p>
            <a:pPr marL="0" indent="0">
              <a:buNone/>
            </a:pPr>
            <a:endParaRPr lang="pt-BR" dirty="0" smtClean="0"/>
          </a:p>
          <a:p>
            <a:pPr marL="0" indent="0">
              <a:buNone/>
            </a:pPr>
            <a:r>
              <a:rPr lang="pt-BR" sz="2000" dirty="0" smtClean="0"/>
              <a:t>*Em latim, </a:t>
            </a:r>
            <a:r>
              <a:rPr lang="pt-BR" sz="2000" i="1" dirty="0" smtClean="0"/>
              <a:t>persona</a:t>
            </a:r>
            <a:r>
              <a:rPr lang="pt-BR" sz="2000" dirty="0" smtClean="0"/>
              <a:t> significa “máscara”.</a:t>
            </a:r>
            <a:r>
              <a:rPr lang="pt-BR" dirty="0"/>
              <a:t>	</a:t>
            </a:r>
          </a:p>
        </p:txBody>
      </p:sp>
    </p:spTree>
    <p:extLst>
      <p:ext uri="{BB962C8B-B14F-4D97-AF65-F5344CB8AC3E}">
        <p14:creationId xmlns:p14="http://schemas.microsoft.com/office/powerpoint/2010/main" val="40963911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1530</TotalTime>
  <Words>471</Words>
  <Application>Microsoft Office PowerPoint</Application>
  <PresentationFormat>Apresentação na tela (4:3)</PresentationFormat>
  <Paragraphs>126</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Cívico</vt:lpstr>
      <vt:lpstr>Apresentação do PowerPoint</vt:lpstr>
      <vt:lpstr>PALESTRA DE ABERTURA DA 1ª Jornada de Educação Espiritual Sai </vt:lpstr>
      <vt:lpstr>DEDICATÓRIA</vt:lpstr>
      <vt:lpstr>A xícara de chá</vt:lpstr>
      <vt:lpstr>Venham, examinem, experimentem, tenham fé</vt:lpstr>
      <vt:lpstr>A gradação da mensagem</vt:lpstr>
      <vt:lpstr>Gradação (2)</vt:lpstr>
      <vt:lpstr>Contexto dessa mensagem</vt:lpstr>
      <vt:lpstr>Contexto dessa mensagem (2)</vt:lpstr>
      <vt:lpstr>A ‘forma’ de Deus</vt:lpstr>
      <vt:lpstr>A ‘forma’ de Deus (2)</vt:lpstr>
      <vt:lpstr>A essência de Deus</vt:lpstr>
      <vt:lpstr>A quem se dirige o devoto?</vt:lpstr>
      <vt:lpstr>Quem é o devoto</vt:lpstr>
      <vt:lpstr>Conhecer-se a si mesmo</vt:lpstr>
      <vt:lpstr>Conhecer-se a si mesmo</vt:lpstr>
      <vt:lpstr>Conhecer-se a si mesmo pela Y</vt:lpstr>
      <vt:lpstr>O Positivismo</vt:lpstr>
      <vt:lpstr>Conhecer-se a si mesmo (2)</vt:lpstr>
      <vt:lpstr>Conhecer-se a si mesmo</vt:lpstr>
      <vt:lpstr>Conhecer-se a si mesmo</vt:lpstr>
      <vt:lpstr>Autoconhecimento</vt:lpstr>
      <vt:lpstr>Autoconhecimento</vt:lpstr>
      <vt:lpstr>Autoconhecimento</vt:lpstr>
      <vt:lpstr>Autoconhecimento</vt:lpstr>
      <vt:lpstr>Apresentação do PowerPoint</vt:lpstr>
      <vt:lpstr>A consciência subjetiva</vt:lpstr>
      <vt:lpstr>Os dois pássaros</vt:lpstr>
      <vt:lpstr>Os dois pássaros</vt:lpstr>
      <vt:lpstr>Os dois pássaros</vt:lpstr>
      <vt:lpstr>Devoção &amp; autoconhecimento</vt:lpstr>
      <vt:lpstr>Conclusão</vt:lpstr>
      <vt:lpstr>   Trecho de uma carta de Paramahamsa Yogananda a Hariharananda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Marcos</dc:creator>
  <cp:lastModifiedBy>ALDA</cp:lastModifiedBy>
  <cp:revision>44</cp:revision>
  <dcterms:created xsi:type="dcterms:W3CDTF">2017-10-25T13:04:40Z</dcterms:created>
  <dcterms:modified xsi:type="dcterms:W3CDTF">2018-01-22T13:26:16Z</dcterms:modified>
</cp:coreProperties>
</file>