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9" r:id="rId4"/>
    <p:sldId id="267" r:id="rId5"/>
    <p:sldId id="293" r:id="rId6"/>
    <p:sldId id="268" r:id="rId7"/>
    <p:sldId id="295" r:id="rId8"/>
    <p:sldId id="296" r:id="rId9"/>
    <p:sldId id="297" r:id="rId10"/>
    <p:sldId id="294" r:id="rId11"/>
    <p:sldId id="269" r:id="rId12"/>
    <p:sldId id="299" r:id="rId13"/>
    <p:sldId id="300" r:id="rId14"/>
    <p:sldId id="301" r:id="rId15"/>
    <p:sldId id="302" r:id="rId16"/>
    <p:sldId id="307" r:id="rId17"/>
    <p:sldId id="303" r:id="rId18"/>
    <p:sldId id="304" r:id="rId19"/>
    <p:sldId id="270" r:id="rId20"/>
    <p:sldId id="306" r:id="rId21"/>
    <p:sldId id="305" r:id="rId22"/>
    <p:sldId id="275" r:id="rId23"/>
    <p:sldId id="277" r:id="rId24"/>
    <p:sldId id="292" r:id="rId2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4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92FD49B-EE08-4EE4-82A0-2F34335A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B32E6-B458-47F6-BD33-6205D700B4EF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5A4411F-2711-4277-8842-A95B1EBCA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9DE4F8E-6266-4E96-B877-701399DA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DA9E2-B2BF-4999-A0B4-5B4F15E0CC8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271187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1BF8185-D146-4665-9BC8-2E028A35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8F46-ADEC-4555-AE41-600605D90A90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53AB9B2-59ED-4F7D-9112-30AA275B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2F1CAB6-36B2-4886-BB9C-2680D6D2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D6189-3AD4-4504-AF3E-0A0336B3E6C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8013008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CC97217-D3BE-460B-8B40-82E44107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95031-12F4-4B4A-96BB-623038C4AD1C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E54CF15-FAB7-4CC0-81B4-C9915B34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F1AA162-586B-429C-B2F9-F7A33E49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E94B-381A-4C6C-9777-A33507AB8A9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43667949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C86049B-A7BE-4C38-9E1F-779C8459C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C8ED-2FBC-4C5F-AA55-07A2896DE822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A81D85-D459-4FA2-B800-00009A45B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A933399-FD16-423C-9F3E-76368344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E2B1-D8C8-461B-97F9-AF87F08A88A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2155916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5E1B941-ACD1-476E-806D-6F70D21E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12744-6D54-4B96-8459-21667ADF7D5C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8EAFD23-FF41-463B-9CB8-45BE77CB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D537A44-88D8-4C9C-8E7F-D49DFD09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F3869-9800-45F2-84A4-C04E47905C1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2056707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A8E44092-B9EF-4FB8-BAFE-CA4AD9A4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79BBF-6C86-487C-A2B4-17D7B9571F69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46A77290-C352-451A-86EC-09B8BCEA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B039F4E3-5B26-49FC-96AA-452CF9B8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6D5C8-AD76-40C3-9A7C-4810E93C14B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20411890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xmlns="" id="{D32EC341-6629-42DB-B157-FA1279414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FE48-5927-4B59-AC4B-AC80DE5ED6A9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xmlns="" id="{418CA26F-FDCE-478E-8B08-2822FB5C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xmlns="" id="{A4D12577-1B32-428B-A02E-78BD4520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9C08-7007-432B-8679-02895A33FA5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658331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xmlns="" id="{51F82D22-C3BF-487D-934C-5585C66D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E671-B657-45C1-9C4B-319AAC3C514A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xmlns="" id="{B659FC79-76DE-4F62-A918-6B876483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xmlns="" id="{62F58FFC-6287-4F36-847F-CAE3AD9EA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1C36D-3A2A-4D51-BB04-1EE493FFBC5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4095960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xmlns="" id="{9D3EC5CA-4F57-4A29-8BB8-B3FDC198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FBA9-DEF5-4122-A428-BEFC33CA105C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xmlns="" id="{58A18D02-6DDF-442B-B400-8281AF95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xmlns="" id="{21B3F819-C5C1-4F99-9945-E52965BC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2B2DA-BCA0-411E-94E9-FF72AA26C76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07340541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CCCA9E01-D609-43B1-961D-8BF97405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CDAE4-8D44-48BF-B8C0-4BB901037544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59B44E7B-F05A-412D-B90A-224BCA7B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4F8E07F7-5580-44DC-973B-3410D21D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071C1-D339-442C-AEAB-819A99225CE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409257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xmlns="" id="{C37C4704-47D0-489B-A644-8F5F0102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DCFC-873D-4D8E-AFBC-CDDF432D9EE3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0B50DF85-29BD-4729-964A-C6350541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xmlns="" id="{EB66AC89-BFC7-4183-9245-C55311068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A09A-A252-4F26-8DF8-7E3D6135562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8408095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xmlns="" id="{769F6D2E-E10E-4762-A35A-D81F09618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xmlns="" id="{C9E99FA6-4230-4D43-B70A-BCB943F28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2244373-B758-4679-BC54-A63C65BB7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DA9277-8783-47AC-A55E-AAE119E1EE87}" type="datetimeFigureOut">
              <a:rPr lang="pt-BR"/>
              <a:pPr>
                <a:defRPr/>
              </a:pPr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0D72AA1-FAE2-4F89-9AC1-7FD46055A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BA15023-98B8-41D9-B2A4-19FD6492A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E91958-805A-48AB-BCD1-4E3A901F37F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 descr="Imagem fundo pps.jpg">
            <a:extLst>
              <a:ext uri="{FF2B5EF4-FFF2-40B4-BE49-F238E27FC236}">
                <a16:creationId xmlns:a16="http://schemas.microsoft.com/office/drawing/2014/main" xmlns="" id="{49C400A0-F13B-488A-A4CE-5A137E313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A8F4081F-8F1B-46AF-964B-3E68979C2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3933825"/>
            <a:ext cx="8424863" cy="2447925"/>
          </a:xfrm>
        </p:spPr>
        <p:txBody>
          <a:bodyPr rtlCol="0"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pt-BR" sz="7200" dirty="0">
                <a:solidFill>
                  <a:schemeClr val="bg1"/>
                </a:solidFill>
                <a:cs typeface="Calibri" pitchFamily="34" charset="0"/>
              </a:rPr>
              <a:t>I Jornada de Educação Espiritual Sai     </a:t>
            </a:r>
            <a:r>
              <a:rPr lang="pt-BR" sz="9600" dirty="0">
                <a:solidFill>
                  <a:schemeClr val="bg1"/>
                </a:solidFill>
                <a:cs typeface="Calibri" pitchFamily="34" charset="0"/>
              </a:rPr>
              <a:t>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9A64F002-B413-4F97-B9EC-DEF4B0DD6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260350"/>
            <a:ext cx="8134350" cy="1103313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3100" b="1" i="1" dirty="0">
                <a:solidFill>
                  <a:schemeClr val="bg1"/>
                </a:solidFill>
              </a:rPr>
              <a:t>Organização </a:t>
            </a:r>
            <a:r>
              <a:rPr lang="pt-BR" sz="3100" b="1" i="1" dirty="0" err="1">
                <a:solidFill>
                  <a:schemeClr val="bg1"/>
                </a:solidFill>
              </a:rPr>
              <a:t>Sathya</a:t>
            </a:r>
            <a:r>
              <a:rPr lang="pt-BR" sz="31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3100" b="1" dirty="0">
                <a:solidFill>
                  <a:schemeClr val="bg1"/>
                </a:solidFill>
              </a:rPr>
              <a:t/>
            </a:r>
            <a:br>
              <a:rPr lang="pt-BR" sz="3100" b="1" dirty="0">
                <a:solidFill>
                  <a:schemeClr val="bg1"/>
                </a:solidFill>
              </a:rPr>
            </a:br>
            <a:r>
              <a:rPr lang="pt-BR" sz="3100" i="1" u="sng" dirty="0">
                <a:solidFill>
                  <a:schemeClr val="bg1"/>
                </a:solidFill>
              </a:rPr>
              <a:t>REGIÃO NORDESTE III</a:t>
            </a:r>
            <a:r>
              <a:rPr lang="pt-BR" sz="3100" b="1" dirty="0">
                <a:solidFill>
                  <a:schemeClr val="bg1"/>
                </a:solidFill>
              </a:rPr>
              <a:t/>
            </a:r>
            <a:br>
              <a:rPr lang="pt-BR" sz="3100" b="1" dirty="0">
                <a:solidFill>
                  <a:schemeClr val="bg1"/>
                </a:solidFill>
              </a:rPr>
            </a:br>
            <a:endParaRPr lang="pt-BR" sz="3100" dirty="0">
              <a:solidFill>
                <a:schemeClr val="bg1"/>
              </a:solidFill>
            </a:endParaRPr>
          </a:p>
        </p:txBody>
      </p:sp>
      <p:pic>
        <p:nvPicPr>
          <p:cNvPr id="2053" name="Imagem 2">
            <a:extLst>
              <a:ext uri="{FF2B5EF4-FFF2-40B4-BE49-F238E27FC236}">
                <a16:creationId xmlns:a16="http://schemas.microsoft.com/office/drawing/2014/main" xmlns="" id="{FE3EAE3C-EB19-492D-A407-3DDB89C6B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388" y="1604963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 descr="Imagem fundo pps.jpg">
            <a:extLst>
              <a:ext uri="{FF2B5EF4-FFF2-40B4-BE49-F238E27FC236}">
                <a16:creationId xmlns:a16="http://schemas.microsoft.com/office/drawing/2014/main" xmlns="" id="{5F960978-BFE0-49F8-949E-B0A22EDD8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7FEA864F-BAE2-4E7A-B61E-E3A22C055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63" y="1241425"/>
            <a:ext cx="8426450" cy="54006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 </a:t>
            </a:r>
            <a:r>
              <a:rPr lang="pt-BR" dirty="0">
                <a:solidFill>
                  <a:schemeClr val="bg1"/>
                </a:solidFill>
              </a:rPr>
              <a:t>Para </a:t>
            </a:r>
            <a:r>
              <a:rPr lang="pt-BR" dirty="0" err="1">
                <a:solidFill>
                  <a:schemeClr val="bg1"/>
                </a:solidFill>
              </a:rPr>
              <a:t>Sathya</a:t>
            </a:r>
            <a:r>
              <a:rPr lang="pt-BR" dirty="0">
                <a:solidFill>
                  <a:schemeClr val="bg1"/>
                </a:solidFill>
              </a:rPr>
              <a:t> Sai, caráter é a unidade entre pensamento, palavra e ação. O caráter torna a vida imortal. Há quem diga que saber é poder, mas eu digo que caráter é poder. Até a aquisição de conhecimento depende de um bom caráter, de modo que todos devem aprender a forjar um caráter impecável, sem vestígios de maldade. As qualidades que integram um bom caráter são: o amor, a paciência, a perseverança e a compaixão. Essas qualidades contêm todas as outras mais elevadas precisam ser respeitadas.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075892F5-9BE1-4EE6-AAE0-9A2FD518C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xmlns="" id="{F563F1A7-2189-4BA3-8068-360652D6F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3" descr="Imagem fundo pps.jpg">
            <a:extLst>
              <a:ext uri="{FF2B5EF4-FFF2-40B4-BE49-F238E27FC236}">
                <a16:creationId xmlns:a16="http://schemas.microsoft.com/office/drawing/2014/main" xmlns="" id="{8A15960E-1560-4A84-A216-9F7373A28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0980EA6B-9CDF-43E6-9920-0E213E225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</p:spPr>
        <p:txBody>
          <a:bodyPr rtlCol="0">
            <a:normAutofit fontScale="850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A Organização </a:t>
            </a:r>
            <a:r>
              <a:rPr lang="pt-BR" dirty="0" err="1">
                <a:solidFill>
                  <a:schemeClr val="bg1"/>
                </a:solidFill>
                <a:cs typeface="Calibri" pitchFamily="34" charset="0"/>
              </a:rPr>
              <a:t>Sathya</a:t>
            </a: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 Sai visa à </a:t>
            </a:r>
            <a:r>
              <a:rPr lang="pt-BR" b="1" dirty="0">
                <a:solidFill>
                  <a:srgbClr val="FFFF00"/>
                </a:solidFill>
                <a:cs typeface="Calibri" pitchFamily="34" charset="0"/>
              </a:rPr>
              <a:t>transformação</a:t>
            </a:r>
            <a:r>
              <a:rPr lang="pt-BR" dirty="0">
                <a:solidFill>
                  <a:srgbClr val="FFFF00"/>
                </a:solidFill>
                <a:cs typeface="Calibri" pitchFamily="34" charset="0"/>
              </a:rPr>
              <a:t> </a:t>
            </a: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do indivíduo através da prática dos Valores Humanos: </a:t>
            </a:r>
            <a:br>
              <a:rPr lang="pt-BR" dirty="0">
                <a:solidFill>
                  <a:schemeClr val="bg1"/>
                </a:solidFill>
                <a:cs typeface="Calibri" pitchFamily="34" charset="0"/>
              </a:rPr>
            </a:br>
            <a:r>
              <a:rPr lang="pt-BR" b="1" dirty="0">
                <a:solidFill>
                  <a:srgbClr val="FFFF00"/>
                </a:solidFill>
                <a:cs typeface="Calibri" pitchFamily="34" charset="0"/>
              </a:rPr>
              <a:t>Verdade</a:t>
            </a:r>
            <a:r>
              <a:rPr lang="pt-BR" dirty="0">
                <a:solidFill>
                  <a:srgbClr val="FFFF00"/>
                </a:solidFill>
                <a:cs typeface="Calibri" pitchFamily="34" charset="0"/>
              </a:rPr>
              <a:t>, </a:t>
            </a:r>
            <a:r>
              <a:rPr lang="pt-BR" b="1" dirty="0">
                <a:solidFill>
                  <a:srgbClr val="FFFF00"/>
                </a:solidFill>
                <a:cs typeface="Calibri" pitchFamily="34" charset="0"/>
              </a:rPr>
              <a:t>Retidão</a:t>
            </a:r>
            <a:r>
              <a:rPr lang="pt-BR" dirty="0">
                <a:solidFill>
                  <a:srgbClr val="FFFF00"/>
                </a:solidFill>
                <a:cs typeface="Calibri" pitchFamily="34" charset="0"/>
              </a:rPr>
              <a:t>, </a:t>
            </a:r>
            <a:r>
              <a:rPr lang="pt-BR" b="1" dirty="0">
                <a:solidFill>
                  <a:srgbClr val="FFFF00"/>
                </a:solidFill>
                <a:cs typeface="Calibri" pitchFamily="34" charset="0"/>
              </a:rPr>
              <a:t>Paz</a:t>
            </a:r>
            <a:r>
              <a:rPr lang="pt-BR" dirty="0">
                <a:solidFill>
                  <a:srgbClr val="FFFF00"/>
                </a:solidFill>
                <a:cs typeface="Calibri" pitchFamily="34" charset="0"/>
              </a:rPr>
              <a:t>, </a:t>
            </a:r>
            <a:r>
              <a:rPr lang="pt-BR" b="1" dirty="0">
                <a:solidFill>
                  <a:srgbClr val="FFFF00"/>
                </a:solidFill>
                <a:cs typeface="Calibri" pitchFamily="34" charset="0"/>
              </a:rPr>
              <a:t>Amor</a:t>
            </a:r>
            <a:r>
              <a:rPr lang="pt-BR" dirty="0">
                <a:solidFill>
                  <a:srgbClr val="FFFF00"/>
                </a:solidFill>
                <a:cs typeface="Calibri" pitchFamily="34" charset="0"/>
              </a:rPr>
              <a:t> </a:t>
            </a: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e </a:t>
            </a:r>
            <a:r>
              <a:rPr lang="pt-BR" b="1" dirty="0">
                <a:solidFill>
                  <a:srgbClr val="FFFF00"/>
                </a:solidFill>
                <a:cs typeface="Calibri" pitchFamily="34" charset="0"/>
              </a:rPr>
              <a:t>Não-Violência</a:t>
            </a: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.</a:t>
            </a:r>
            <a:endParaRPr lang="pt-BR" b="1" i="1" dirty="0">
              <a:solidFill>
                <a:schemeClr val="bg1"/>
              </a:solidFill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chemeClr val="bg1"/>
                </a:solidFill>
              </a:rPr>
              <a:t>-----------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chemeClr val="bg1"/>
                </a:solidFill>
              </a:rPr>
              <a:t>QUANDO </a:t>
            </a:r>
            <a:r>
              <a:rPr lang="pt-BR" i="1" dirty="0">
                <a:solidFill>
                  <a:schemeClr val="bg1"/>
                </a:solidFill>
              </a:rPr>
              <a:t>ocorre a transformação? </a:t>
            </a:r>
            <a:endParaRPr lang="pt-BR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i="1" dirty="0">
                <a:solidFill>
                  <a:schemeClr val="bg1"/>
                </a:solidFill>
              </a:rPr>
              <a:t>A partir do momento em que uma pessoa recebe a </a:t>
            </a:r>
            <a:r>
              <a:rPr lang="pt-BR" i="1" dirty="0">
                <a:solidFill>
                  <a:srgbClr val="FFFF00"/>
                </a:solidFill>
              </a:rPr>
              <a:t>INFORMAÇÃO. </a:t>
            </a:r>
            <a:endParaRPr lang="pt-BR" sz="900" i="1" dirty="0">
              <a:solidFill>
                <a:srgbClr val="FFFF0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pt-BR" sz="1000" i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i="1" dirty="0">
                <a:solidFill>
                  <a:schemeClr val="bg1"/>
                </a:solidFill>
              </a:rPr>
              <a:t>Portanto, o primeiro requisito é se receber a </a:t>
            </a:r>
            <a:r>
              <a:rPr lang="pt-BR" b="1" i="1" dirty="0">
                <a:solidFill>
                  <a:schemeClr val="bg1"/>
                </a:solidFill>
              </a:rPr>
              <a:t>INFORMAÇÃO</a:t>
            </a:r>
            <a:r>
              <a:rPr lang="pt-BR" i="1" dirty="0">
                <a:solidFill>
                  <a:schemeClr val="bg1"/>
                </a:solidFill>
              </a:rPr>
              <a:t> sobre a Presença do Divino em todos</a:t>
            </a:r>
            <a:r>
              <a:rPr lang="pt-BR" i="1" dirty="0"/>
              <a:t>.</a:t>
            </a:r>
            <a:endParaRPr lang="pt-BR" dirty="0"/>
          </a:p>
          <a:p>
            <a:pPr eaLnBrk="1" hangingPunct="1">
              <a:buFont typeface="Arial" charset="0"/>
              <a:buNone/>
              <a:defRPr/>
            </a:pPr>
            <a:r>
              <a:rPr lang="pt-BR" i="1" dirty="0">
                <a:solidFill>
                  <a:schemeClr val="bg1"/>
                </a:solidFill>
              </a:rPr>
              <a:t>A Organização Sai tem se dedicado a difundir essa </a:t>
            </a:r>
            <a:r>
              <a:rPr lang="pt-BR" b="1" i="1" dirty="0">
                <a:solidFill>
                  <a:srgbClr val="FFFF00"/>
                </a:solidFill>
              </a:rPr>
              <a:t>INFORMAÇÃO.</a:t>
            </a:r>
            <a:endParaRPr lang="pt-BR" b="1" dirty="0">
              <a:solidFill>
                <a:srgbClr val="FFFF00"/>
              </a:solidFill>
            </a:endParaRPr>
          </a:p>
          <a:p>
            <a:pPr algn="r" eaLnBrk="1" hangingPunct="1">
              <a:buFont typeface="Arial" charset="0"/>
              <a:buNone/>
              <a:defRPr/>
            </a:pPr>
            <a:endParaRPr lang="en-US" sz="1400" b="1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</a:t>
            </a:r>
            <a:r>
              <a:rPr lang="en-US" sz="1400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Sathya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Sai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Baba- </a:t>
            </a:r>
            <a:r>
              <a:rPr lang="en-US" sz="1400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Sathya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Sai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Speaks IX, 35, 187-188     (old edition)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48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99CC954C-3BB2-42B0-9637-B5D06F7EF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xmlns="" id="{28259510-DB05-49EE-8C5D-0410F89B9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3" descr="Imagem fundo pps.jpg">
            <a:extLst>
              <a:ext uri="{FF2B5EF4-FFF2-40B4-BE49-F238E27FC236}">
                <a16:creationId xmlns:a16="http://schemas.microsoft.com/office/drawing/2014/main" xmlns="" id="{ADC0D64E-C967-4E2D-AD62-679BB8C7D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187DEB1B-F64B-4B55-BE6C-9DE30908A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chemeClr val="bg1"/>
                </a:solidFill>
              </a:rPr>
              <a:t>CONHECIMENTO GERAL &amp; BOM SENSO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rgbClr val="FFFF00"/>
                </a:solidFill>
              </a:rPr>
              <a:t>EDUCAÇÃO PARA A VIDA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strike="sngStrike" dirty="0">
                <a:solidFill>
                  <a:schemeClr val="bg1"/>
                </a:solidFill>
              </a:rPr>
              <a:t>PARA GANHAR A VIDA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rgbClr val="FFFF00"/>
                </a:solidFill>
              </a:rPr>
              <a:t>BENEFICIAR A COMUNIDADE</a:t>
            </a:r>
          </a:p>
          <a:p>
            <a:pPr eaLnBrk="1" hangingPunct="1">
              <a:buFont typeface="Arial" charset="0"/>
              <a:buNone/>
              <a:defRPr/>
            </a:pPr>
            <a:endParaRPr lang="pt-BR" b="1" i="1" dirty="0">
              <a:solidFill>
                <a:srgbClr val="FFFF0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BCD632CC-5E31-4597-9865-0A21EE1D9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xmlns="" id="{65D45236-851F-4ECF-B8F1-B8D683311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" descr="Imagem fundo pps.jpg">
            <a:extLst>
              <a:ext uri="{FF2B5EF4-FFF2-40B4-BE49-F238E27FC236}">
                <a16:creationId xmlns:a16="http://schemas.microsoft.com/office/drawing/2014/main" xmlns="" id="{18CBF966-4BB7-4900-924A-905102E4A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5FDBD660-C1BD-4804-B512-4281E1C8C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chemeClr val="bg1"/>
                </a:solidFill>
              </a:rPr>
              <a:t>CONHECIMENTO GERAL &amp; BOM SENSO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rgbClr val="FFFF00"/>
                </a:solidFill>
              </a:rPr>
              <a:t>EDUCAÇÃO PARA A VIDA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strike="sngStrike" dirty="0">
                <a:solidFill>
                  <a:schemeClr val="bg1"/>
                </a:solidFill>
              </a:rPr>
              <a:t>PARA GANHAR A VIDA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rgbClr val="FFFF00"/>
                </a:solidFill>
              </a:rPr>
              <a:t>BENEFICIAR A COMUNIDADE</a:t>
            </a:r>
          </a:p>
          <a:p>
            <a:pPr eaLnBrk="1" hangingPunct="1">
              <a:buFont typeface="Arial" charset="0"/>
              <a:buNone/>
              <a:defRPr/>
            </a:pPr>
            <a:endParaRPr lang="pt-BR" b="1" i="1" dirty="0">
              <a:solidFill>
                <a:srgbClr val="FFFF0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E095D44D-9F08-40F8-A240-9C67F148F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xmlns="" id="{6C3D8CF0-FCDB-4C86-BA46-723A88376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tângulo 1">
            <a:extLst>
              <a:ext uri="{FF2B5EF4-FFF2-40B4-BE49-F238E27FC236}">
                <a16:creationId xmlns:a16="http://schemas.microsoft.com/office/drawing/2014/main" xmlns="" id="{00919284-C763-447E-B0C8-27B9853D3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702050"/>
            <a:ext cx="7488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FFFF00"/>
                </a:solidFill>
                <a:cs typeface="Calibri" panose="020F0502020204030204" pitchFamily="34" charset="0"/>
              </a:rPr>
              <a:t>EDUCAÇÃO PARA INFUNDIR COMPAIXÃO</a:t>
            </a:r>
          </a:p>
        </p:txBody>
      </p:sp>
    </p:spTree>
  </p:cSld>
  <p:clrMapOvr>
    <a:masterClrMapping/>
  </p:clrMapOvr>
  <p:transition spd="slow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3" descr="Imagem fundo pps.jpg">
            <a:extLst>
              <a:ext uri="{FF2B5EF4-FFF2-40B4-BE49-F238E27FC236}">
                <a16:creationId xmlns:a16="http://schemas.microsoft.com/office/drawing/2014/main" xmlns="" id="{EA88DDE2-9E78-4DCD-ACBE-CD6EA57B1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629A82B8-2CE6-44DC-A43D-2F4330605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chemeClr val="bg1"/>
                </a:solidFill>
              </a:rPr>
              <a:t>CONHECIMENTO GERAL &amp; BOM SENSO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rgbClr val="FFFF00"/>
                </a:solidFill>
              </a:rPr>
              <a:t>EDUCAÇÃO PARA A VIDA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strike="sngStrike" dirty="0">
                <a:solidFill>
                  <a:schemeClr val="bg1"/>
                </a:solidFill>
              </a:rPr>
              <a:t>PARA GANHAR A VIDA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t-BR" b="1" i="1" dirty="0">
                <a:solidFill>
                  <a:srgbClr val="FFFF00"/>
                </a:solidFill>
              </a:rPr>
              <a:t>BENEFICIAR A COMUNIDADE</a:t>
            </a:r>
          </a:p>
          <a:p>
            <a:pPr eaLnBrk="1" hangingPunct="1">
              <a:buFont typeface="Arial" charset="0"/>
              <a:buNone/>
              <a:defRPr/>
            </a:pPr>
            <a:endParaRPr lang="pt-BR" b="1" i="1" dirty="0">
              <a:solidFill>
                <a:srgbClr val="FFFF0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1E40EC35-955A-45D3-90ED-64094AC89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xmlns="" id="{96B70C06-5B75-4DB8-B637-F786EB97A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tângulo 1">
            <a:extLst>
              <a:ext uri="{FF2B5EF4-FFF2-40B4-BE49-F238E27FC236}">
                <a16:creationId xmlns:a16="http://schemas.microsoft.com/office/drawing/2014/main" xmlns="" id="{10B91C97-9B5F-4CBB-883B-4DF4CAF51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702050"/>
            <a:ext cx="7488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FFFF00"/>
                </a:solidFill>
                <a:cs typeface="Calibri" panose="020F0502020204030204" pitchFamily="34" charset="0"/>
              </a:rPr>
              <a:t>EDUCAÇÃO PARA INFUNDIR COMPAIXÃO</a:t>
            </a:r>
          </a:p>
        </p:txBody>
      </p:sp>
      <p:sp>
        <p:nvSpPr>
          <p:cNvPr id="16391" name="Retângulo 6">
            <a:extLst>
              <a:ext uri="{FF2B5EF4-FFF2-40B4-BE49-F238E27FC236}">
                <a16:creationId xmlns:a16="http://schemas.microsoft.com/office/drawing/2014/main" xmlns="" id="{180E2E2E-F1F7-46EE-AA85-7EE5062F6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581525"/>
            <a:ext cx="74898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FFFF00"/>
                </a:solidFill>
                <a:cs typeface="Calibri" panose="020F0502020204030204" pitchFamily="34" charset="0"/>
              </a:rPr>
              <a:t>EDUCAÇÃO PARA DESENVOLVER A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FFFF00"/>
                </a:solidFill>
                <a:cs typeface="Calibri" panose="020F0502020204030204" pitchFamily="34" charset="0"/>
              </a:rPr>
              <a:t>                                           MAGNANIMIDADE</a:t>
            </a:r>
          </a:p>
        </p:txBody>
      </p:sp>
    </p:spTree>
  </p:cSld>
  <p:clrMapOvr>
    <a:masterClrMapping/>
  </p:clrMapOvr>
  <p:transition spd="slow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3" descr="Imagem fundo pps.jpg">
            <a:extLst>
              <a:ext uri="{FF2B5EF4-FFF2-40B4-BE49-F238E27FC236}">
                <a16:creationId xmlns:a16="http://schemas.microsoft.com/office/drawing/2014/main" xmlns="" id="{F5B4FE76-E424-433B-86BB-32032EE86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Subtítulo 2">
            <a:extLst>
              <a:ext uri="{FF2B5EF4-FFF2-40B4-BE49-F238E27FC236}">
                <a16:creationId xmlns:a16="http://schemas.microsoft.com/office/drawing/2014/main" xmlns="" id="{6AEACD1F-BB60-4EAC-B16E-00C948FDBD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chemeClr val="bg1"/>
                </a:solidFill>
              </a:rPr>
              <a:t>A IRMANDADE DO HOMEM </a:t>
            </a:r>
          </a:p>
          <a:p>
            <a:pPr eaLnBrk="1" hangingPunct="1"/>
            <a:endParaRPr lang="pt-BR" altLang="pt-BR" b="1" i="1">
              <a:solidFill>
                <a:schemeClr val="bg1"/>
              </a:solidFill>
            </a:endParaRPr>
          </a:p>
          <a:p>
            <a:pPr eaLnBrk="1" hangingPunct="1"/>
            <a:r>
              <a:rPr lang="pt-BR" altLang="pt-BR" b="1" i="1">
                <a:solidFill>
                  <a:srgbClr val="FFFF00"/>
                </a:solidFill>
              </a:rPr>
              <a:t>A PATERNIDADE DE DEUS</a:t>
            </a: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  <a:p>
            <a:pPr eaLnBrk="1" hangingPunct="1"/>
            <a:r>
              <a:rPr lang="pt-BR" altLang="pt-BR" b="1" i="1">
                <a:solidFill>
                  <a:srgbClr val="FFFF00"/>
                </a:solidFill>
              </a:rPr>
              <a:t>VALORES ÉTICOS E MORAIS</a:t>
            </a: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6E5C2BCA-5736-484E-A8BA-C823AB69E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xmlns="" id="{2A2ECD19-280E-4E2A-B542-45FD1E4A3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tângulo 9">
            <a:extLst>
              <a:ext uri="{FF2B5EF4-FFF2-40B4-BE49-F238E27FC236}">
                <a16:creationId xmlns:a16="http://schemas.microsoft.com/office/drawing/2014/main" xmlns="" id="{31C1AEC2-16C6-4F3B-B061-686531DB8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005263"/>
            <a:ext cx="31686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00B050"/>
                </a:solidFill>
                <a:latin typeface="Arial" panose="020B0604020202020204" pitchFamily="34" charset="0"/>
              </a:rPr>
              <a:t>Conto: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00B050"/>
                </a:solidFill>
                <a:latin typeface="Arial" panose="020B0604020202020204" pitchFamily="34" charset="0"/>
              </a:rPr>
              <a:t>As melhores sementes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b="1" i="1">
              <a:solidFill>
                <a:srgbClr val="FFFF00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3" descr="Imagem fundo pps.jpg">
            <a:extLst>
              <a:ext uri="{FF2B5EF4-FFF2-40B4-BE49-F238E27FC236}">
                <a16:creationId xmlns:a16="http://schemas.microsoft.com/office/drawing/2014/main" xmlns="" id="{AA74F125-F713-481A-9B21-5F75E7AA5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Subtítulo 2">
            <a:extLst>
              <a:ext uri="{FF2B5EF4-FFF2-40B4-BE49-F238E27FC236}">
                <a16:creationId xmlns:a16="http://schemas.microsoft.com/office/drawing/2014/main" xmlns="" id="{36B69640-2B8C-4A82-9A4F-AC43C27137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chemeClr val="bg1"/>
                </a:solidFill>
              </a:rPr>
              <a:t>A IRMANDADE DO HOMEM </a:t>
            </a:r>
          </a:p>
          <a:p>
            <a:pPr eaLnBrk="1" hangingPunct="1"/>
            <a:endParaRPr lang="pt-BR" altLang="pt-BR" b="1" i="1">
              <a:solidFill>
                <a:schemeClr val="bg1"/>
              </a:solidFill>
            </a:endParaRPr>
          </a:p>
          <a:p>
            <a:pPr eaLnBrk="1" hangingPunct="1"/>
            <a:r>
              <a:rPr lang="pt-BR" altLang="pt-BR" b="1" i="1">
                <a:solidFill>
                  <a:srgbClr val="FFFF00"/>
                </a:solidFill>
              </a:rPr>
              <a:t>A PATERNIDADE DE DEUS</a:t>
            </a: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  <a:p>
            <a:pPr eaLnBrk="1" hangingPunct="1"/>
            <a:r>
              <a:rPr lang="pt-BR" altLang="pt-BR" b="1" i="1">
                <a:solidFill>
                  <a:srgbClr val="FFFF00"/>
                </a:solidFill>
              </a:rPr>
              <a:t>VALORES ÉTICOS E MORAIS</a:t>
            </a: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4EB30130-C0C0-47D7-9423-53A7FA584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xmlns="" id="{E1763157-B90C-4BE5-A11D-7A17AE87E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tângulo 9">
            <a:extLst>
              <a:ext uri="{FF2B5EF4-FFF2-40B4-BE49-F238E27FC236}">
                <a16:creationId xmlns:a16="http://schemas.microsoft.com/office/drawing/2014/main" xmlns="" id="{7DB81A37-CDBE-4963-BAC5-8FD22FA38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005263"/>
            <a:ext cx="31686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00B050"/>
                </a:solidFill>
                <a:latin typeface="Arial" panose="020B0604020202020204" pitchFamily="34" charset="0"/>
              </a:rPr>
              <a:t>Conto: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00B050"/>
                </a:solidFill>
                <a:latin typeface="Arial" panose="020B0604020202020204" pitchFamily="34" charset="0"/>
              </a:rPr>
              <a:t>As melhores sementes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b="1" i="1">
              <a:solidFill>
                <a:srgbClr val="FFFF00"/>
              </a:solidFill>
              <a:cs typeface="Calibri" panose="020F0502020204030204" pitchFamily="34" charset="0"/>
            </a:endParaRPr>
          </a:p>
        </p:txBody>
      </p:sp>
      <p:pic>
        <p:nvPicPr>
          <p:cNvPr id="18439" name="Imagem 6">
            <a:extLst>
              <a:ext uri="{FF2B5EF4-FFF2-40B4-BE49-F238E27FC236}">
                <a16:creationId xmlns:a16="http://schemas.microsoft.com/office/drawing/2014/main" xmlns="" id="{1E277D88-2E0E-40C4-BF37-F8439C8C0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1588" y="3948113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m 3" descr="Imagem fundo pps.jpg">
            <a:extLst>
              <a:ext uri="{FF2B5EF4-FFF2-40B4-BE49-F238E27FC236}">
                <a16:creationId xmlns:a16="http://schemas.microsoft.com/office/drawing/2014/main" xmlns="" id="{81819067-6143-403D-BB31-2A1AAB886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ubtítulo 2">
            <a:extLst>
              <a:ext uri="{FF2B5EF4-FFF2-40B4-BE49-F238E27FC236}">
                <a16:creationId xmlns:a16="http://schemas.microsoft.com/office/drawing/2014/main" xmlns="" id="{0362970A-C064-4A1A-947A-2C3B99EE76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chemeClr val="bg1"/>
                </a:solidFill>
              </a:rPr>
              <a:t>A IRMANDADE DO HOMEM </a:t>
            </a:r>
          </a:p>
          <a:p>
            <a:pPr eaLnBrk="1" hangingPunct="1"/>
            <a:endParaRPr lang="pt-BR" altLang="pt-BR" b="1" i="1">
              <a:solidFill>
                <a:schemeClr val="bg1"/>
              </a:solidFill>
            </a:endParaRPr>
          </a:p>
          <a:p>
            <a:pPr eaLnBrk="1" hangingPunct="1"/>
            <a:r>
              <a:rPr lang="pt-BR" altLang="pt-BR" b="1" i="1">
                <a:solidFill>
                  <a:srgbClr val="FFFF00"/>
                </a:solidFill>
              </a:rPr>
              <a:t>A PATERNIDADE DE DEUS</a:t>
            </a: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  <a:p>
            <a:pPr eaLnBrk="1" hangingPunct="1"/>
            <a:r>
              <a:rPr lang="pt-BR" altLang="pt-BR" b="1" i="1">
                <a:solidFill>
                  <a:srgbClr val="FFFF00"/>
                </a:solidFill>
              </a:rPr>
              <a:t>VALORES ÉTICOS E MORAIS</a:t>
            </a: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7EBEF5A8-0097-4A0D-8BA0-5A65F7651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xmlns="" id="{7EEC046F-0532-46FF-BD2F-04F0BF1BF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tângulo 6">
            <a:extLst>
              <a:ext uri="{FF2B5EF4-FFF2-40B4-BE49-F238E27FC236}">
                <a16:creationId xmlns:a16="http://schemas.microsoft.com/office/drawing/2014/main" xmlns="" id="{32DCBAC2-8FD2-46B4-9421-78B19480A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365625"/>
            <a:ext cx="74898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FFFF00"/>
                </a:solidFill>
                <a:cs typeface="Calibri" panose="020F0502020204030204" pitchFamily="34" charset="0"/>
              </a:rPr>
              <a:t>SÓ A ARVORE QUE DÁ BONS FRUTOS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i="1">
                <a:solidFill>
                  <a:srgbClr val="FFFF00"/>
                </a:solidFill>
                <a:cs typeface="Calibri" panose="020F0502020204030204" pitchFamily="34" charset="0"/>
              </a:rPr>
              <a:t>É APEDREJADA</a:t>
            </a:r>
          </a:p>
        </p:txBody>
      </p:sp>
    </p:spTree>
  </p:cSld>
  <p:clrMapOvr>
    <a:masterClrMapping/>
  </p:clrMapOvr>
  <p:transition spd="slow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m 3" descr="Imagem fundo pps.jpg">
            <a:extLst>
              <a:ext uri="{FF2B5EF4-FFF2-40B4-BE49-F238E27FC236}">
                <a16:creationId xmlns:a16="http://schemas.microsoft.com/office/drawing/2014/main" xmlns="" id="{423E5167-A077-47CE-8B02-877EBC3DD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7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Subtítulo 2">
            <a:extLst>
              <a:ext uri="{FF2B5EF4-FFF2-40B4-BE49-F238E27FC236}">
                <a16:creationId xmlns:a16="http://schemas.microsoft.com/office/drawing/2014/main" xmlns="" id="{B1FBB44D-1B08-4190-82D5-63FAEBE76F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" y="1457325"/>
            <a:ext cx="8424863" cy="5400675"/>
          </a:xfrm>
        </p:spPr>
        <p:txBody>
          <a:bodyPr/>
          <a:lstStyle/>
          <a:p>
            <a:pPr eaLnBrk="1" hangingPunct="1"/>
            <a:r>
              <a:rPr lang="pt-BR" altLang="pt-BR">
                <a:solidFill>
                  <a:schemeClr val="bg1"/>
                </a:solidFill>
              </a:rPr>
              <a:t>"Educação não é mero conhecimento, é ação. Significa a prática de valores humanos na vida diária, e não são apenas as palavras: Verdade, Retidão, Paz, Amor e Não-Violência. É preciso haver perfeita harmonia entre pensamento, palavra e ação. Deve haver unidade entre coração, cabeça e mãos: estes são verdadeiros Valores Humanos." </a:t>
            </a:r>
            <a:r>
              <a:rPr lang="pt-BR" altLang="pt-BR" i="1">
                <a:solidFill>
                  <a:schemeClr val="bg1"/>
                </a:solidFill>
              </a:rPr>
              <a:t>Sathya Sai Baba</a:t>
            </a:r>
          </a:p>
          <a:p>
            <a:pPr eaLnBrk="1" hangingPunct="1"/>
            <a:endParaRPr lang="pt-BR" altLang="pt-BR" b="1" i="1">
              <a:solidFill>
                <a:srgbClr val="FFFF0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C148FA08-CF0F-4A7C-8DB8-B14C67165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xmlns="" id="{5D47A78C-CEEF-454F-9190-58671F0B0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m 3" descr="Imagem fundo pps.jpg">
            <a:extLst>
              <a:ext uri="{FF2B5EF4-FFF2-40B4-BE49-F238E27FC236}">
                <a16:creationId xmlns:a16="http://schemas.microsoft.com/office/drawing/2014/main" xmlns="" id="{5A0DAB1C-53E6-4F0B-84D1-E2ADFB45D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E1A34DEA-345D-43FC-931C-E4DAE1552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63" y="598488"/>
            <a:ext cx="8426450" cy="5400675"/>
          </a:xfrm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pt-BR" sz="1000" dirty="0">
              <a:solidFill>
                <a:schemeClr val="bg1"/>
              </a:solidFill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Lembrar constantemente que o principal veículo para essa difusão é a nossa própria forma de viver a vida. </a:t>
            </a:r>
            <a:r>
              <a:rPr lang="pt-BR" dirty="0" err="1">
                <a:solidFill>
                  <a:schemeClr val="bg1"/>
                </a:solidFill>
                <a:cs typeface="Calibri" pitchFamily="34" charset="0"/>
              </a:rPr>
              <a:t>Swami</a:t>
            </a: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, no início, dizia </a:t>
            </a:r>
            <a:r>
              <a:rPr lang="pt-BR" i="1" dirty="0">
                <a:solidFill>
                  <a:schemeClr val="bg1"/>
                </a:solidFill>
                <a:cs typeface="Calibri" pitchFamily="34" charset="0"/>
              </a:rPr>
              <a:t>“Minha Vida é Minha Mensagem”</a:t>
            </a: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,  depois disse referindo-se a Seus devotos: </a:t>
            </a:r>
            <a:r>
              <a:rPr lang="pt-BR" b="1" i="1" dirty="0">
                <a:solidFill>
                  <a:srgbClr val="FFFF00"/>
                </a:solidFill>
                <a:cs typeface="Calibri" pitchFamily="34" charset="0"/>
              </a:rPr>
              <a:t>“Vossa vida é Minha Mensagem”.</a:t>
            </a:r>
            <a:endParaRPr lang="pt-BR" b="1" dirty="0">
              <a:solidFill>
                <a:srgbClr val="FFFF00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861887E4-9CFC-459A-B161-839AFE3DB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xmlns="" id="{AFCCF8AF-A4A8-45BF-A25E-0E70CD864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tângulo 1">
            <a:extLst>
              <a:ext uri="{FF2B5EF4-FFF2-40B4-BE49-F238E27FC236}">
                <a16:creationId xmlns:a16="http://schemas.microsoft.com/office/drawing/2014/main" xmlns="" id="{ADE8CBF5-8FB1-4BCD-9EC3-198104587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521075"/>
            <a:ext cx="830421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t-BR" altLang="pt-BR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Se vocês Me aceitarem e responderem "Sim", Eu também responderei,  "Sim, sim, sim". Se Me negarem e replicarem "Não", o Meu eco será "Não". Venham, examinem, experienciem, tenham fé. Esse é o método adequado                            para Me utilizar.</a:t>
            </a:r>
          </a:p>
        </p:txBody>
      </p:sp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 descr="Imagem fundo pps.jpg">
            <a:extLst>
              <a:ext uri="{FF2B5EF4-FFF2-40B4-BE49-F238E27FC236}">
                <a16:creationId xmlns:a16="http://schemas.microsoft.com/office/drawing/2014/main" xmlns="" id="{F994C568-A2BB-4B65-8840-FC5AFF1BA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75" y="-10001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0CFA3B9E-BD0F-4D3D-96CE-B5286C41D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238" y="5105400"/>
            <a:ext cx="8424862" cy="5349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FFFF00"/>
                </a:solidFill>
              </a:rPr>
              <a:t>Somos o que pensamos</a:t>
            </a:r>
            <a:r>
              <a:rPr lang="pt-BR" b="1" dirty="0"/>
              <a:t>.</a:t>
            </a:r>
          </a:p>
        </p:txBody>
      </p:sp>
      <p:sp>
        <p:nvSpPr>
          <p:cNvPr id="3076" name="Text Box 2">
            <a:extLst>
              <a:ext uri="{FF2B5EF4-FFF2-40B4-BE49-F238E27FC236}">
                <a16:creationId xmlns:a16="http://schemas.microsoft.com/office/drawing/2014/main" xmlns="" id="{329ECA28-C3D5-4D88-AFD1-7B737168B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374650"/>
            <a:ext cx="43561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GB" altLang="pt-BR">
                <a:solidFill>
                  <a:schemeClr val="bg1"/>
                </a:solidFill>
                <a:latin typeface="Cooper Black" panose="0208090404030B020404" pitchFamily="18" charset="0"/>
                <a:cs typeface="Lucida Sans Unicode" panose="020B0602030504020204" pitchFamily="34" charset="0"/>
              </a:rPr>
              <a:t>HARMONIZAÇÃO</a:t>
            </a:r>
            <a:endParaRPr lang="en-GB" altLang="pt-BR" b="1">
              <a:solidFill>
                <a:schemeClr val="bg1"/>
              </a:solidFill>
              <a:latin typeface="Cooper Black" panose="0208090404030B0204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xmlns="" id="{46BD6848-258D-4C48-A73E-826CC5EEE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493838"/>
            <a:ext cx="4465638" cy="348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pt-BR" altLang="pt-BR" sz="2800" i="1">
                <a:solidFill>
                  <a:schemeClr val="bg1"/>
                </a:solidFill>
                <a:latin typeface="Arial Narrow" panose="020B0606020202030204" pitchFamily="34" charset="0"/>
              </a:rPr>
              <a:t>“A Harmonização cria uma ponte que nos conecta com a sabedoria interior, produzindo, assim, uma permeabilidade maior diante de qualquer aprendizado que </a:t>
            </a:r>
          </a:p>
          <a:p>
            <a:pPr algn="ctr"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pt-BR" altLang="pt-BR" sz="2800" i="1">
                <a:solidFill>
                  <a:schemeClr val="bg1"/>
                </a:solidFill>
                <a:latin typeface="Arial Narrow" panose="020B0606020202030204" pitchFamily="34" charset="0"/>
              </a:rPr>
              <a:t>se deseje encarar.”</a:t>
            </a:r>
            <a:endParaRPr lang="en-GB" altLang="pt-BR" sz="2800">
              <a:solidFill>
                <a:schemeClr val="bg1"/>
              </a:solidFill>
              <a:latin typeface="Arial Narrow" panose="020B0606020202030204" pitchFamily="34" charset="0"/>
              <a:cs typeface="Lucida Sans Unicode" panose="020B0602030504020204" pitchFamily="34" charset="0"/>
            </a:endParaRPr>
          </a:p>
          <a:p>
            <a:pPr eaLnBrk="1" hangingPunct="1">
              <a:lnSpc>
                <a:spcPct val="101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StarSymbol"/>
              <a:buNone/>
            </a:pPr>
            <a:endParaRPr lang="en-GB" altLang="pt-BR" sz="2200">
              <a:solidFill>
                <a:srgbClr val="000000"/>
              </a:solidFill>
              <a:latin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3078" name="Picture 7" descr="https://encrypted-tbn3.gstatic.com/images?q=tbn:ANd9GcRXQvhkUVXndF0wNaySpP9WfRIxF434vA4kl5daH838xTpFj3kQxA">
            <a:extLst>
              <a:ext uri="{FF2B5EF4-FFF2-40B4-BE49-F238E27FC236}">
                <a16:creationId xmlns:a16="http://schemas.microsoft.com/office/drawing/2014/main" xmlns="" id="{48503131-2E48-4DE7-B2FA-5F6580BA1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238" y="2066925"/>
            <a:ext cx="3368675" cy="25241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3" descr="Imagem fundo pps.jpg">
            <a:extLst>
              <a:ext uri="{FF2B5EF4-FFF2-40B4-BE49-F238E27FC236}">
                <a16:creationId xmlns:a16="http://schemas.microsoft.com/office/drawing/2014/main" xmlns="" id="{1F6C6BAF-7786-48B5-AD51-C1BDDECEA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0C4FF676-071B-49AE-A44A-3B746476F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63" y="1533525"/>
            <a:ext cx="8426450" cy="3551238"/>
          </a:xfrm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pt-BR" sz="1000" dirty="0">
              <a:solidFill>
                <a:schemeClr val="bg1"/>
              </a:solidFill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Lembrar constantemente que o principal veículo para essa difusão é a nossa própria forma de viver a vida. </a:t>
            </a:r>
            <a:r>
              <a:rPr lang="pt-BR" dirty="0" err="1">
                <a:solidFill>
                  <a:schemeClr val="bg1"/>
                </a:solidFill>
                <a:cs typeface="Calibri" pitchFamily="34" charset="0"/>
              </a:rPr>
              <a:t>Swami</a:t>
            </a: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, no início, dizia </a:t>
            </a:r>
            <a:r>
              <a:rPr lang="pt-BR" i="1" dirty="0">
                <a:solidFill>
                  <a:schemeClr val="bg1"/>
                </a:solidFill>
                <a:cs typeface="Calibri" pitchFamily="34" charset="0"/>
              </a:rPr>
              <a:t>“Minha Vida é Minha Mensagem”</a:t>
            </a:r>
            <a:r>
              <a:rPr lang="pt-BR" dirty="0">
                <a:solidFill>
                  <a:schemeClr val="bg1"/>
                </a:solidFill>
                <a:cs typeface="Calibri" pitchFamily="34" charset="0"/>
              </a:rPr>
              <a:t>,  depois disse referindo-se a Seus devotos: </a:t>
            </a:r>
            <a:r>
              <a:rPr lang="pt-BR" b="1" i="1" dirty="0">
                <a:solidFill>
                  <a:srgbClr val="FFFF00"/>
                </a:solidFill>
                <a:cs typeface="Calibri" pitchFamily="34" charset="0"/>
              </a:rPr>
              <a:t>“Vossa vida é Minha Mensagem”.</a:t>
            </a:r>
            <a:endParaRPr lang="pt-BR" b="1" dirty="0">
              <a:solidFill>
                <a:srgbClr val="FFFF00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34134C80-CE10-46BC-A51D-7CA71E997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xmlns="" id="{39A5663F-E542-414C-B931-E10FEECC4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m 3" descr="Imagem fundo pps.jpg">
            <a:extLst>
              <a:ext uri="{FF2B5EF4-FFF2-40B4-BE49-F238E27FC236}">
                <a16:creationId xmlns:a16="http://schemas.microsoft.com/office/drawing/2014/main" xmlns="" id="{2883F42A-18F5-492A-A1E1-81DF69EED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0697DCDE-B36E-42CB-A2AA-845B0B672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</p:spPr>
        <p:txBody>
          <a:bodyPr rtlCol="0"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endParaRPr lang="pt-BR" sz="1000" dirty="0">
              <a:solidFill>
                <a:schemeClr val="bg1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</a:rPr>
              <a:t>Não menciono Sai Baba em nenhum dos Meus discursos, mas sou portador do nome, o Avatar Sai Baba. Não aprecio a mínima distinção entre as várias manifestações de Deus: Sai, Rama, Krishna, etc. Não proclamo que este é mais importante do que aquele outro. Permaneçam fiéis à forma de Deus que escolheram e que lhes é familiar, e constatarão que estão a se aproximar de Mim. Após Me ter visto e ouvido, não têm necessidade de modificar a forma divina que escolheram e adotar uma nova.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C33E7CDA-9041-4ABF-98E2-CFC5CDB04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xmlns="" id="{F38E1175-34C6-4338-B2B3-25E663867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m 3" descr="Imagem fundo pps.jpg">
            <a:extLst>
              <a:ext uri="{FF2B5EF4-FFF2-40B4-BE49-F238E27FC236}">
                <a16:creationId xmlns:a16="http://schemas.microsoft.com/office/drawing/2014/main" xmlns="" id="{8D0F5D50-EF92-4D29-964C-4B22AC56A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095C2925-9E87-40E1-99E7-6305CA9C5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</p:spPr>
        <p:txBody>
          <a:bodyPr rtlCol="0">
            <a:normAutofit fontScale="925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sz="2800" i="1" dirty="0">
                <a:solidFill>
                  <a:schemeClr val="bg1"/>
                </a:solidFill>
              </a:rPr>
              <a:t>Um </a:t>
            </a:r>
            <a:r>
              <a:rPr lang="en-US" sz="2800" i="1" dirty="0" err="1">
                <a:solidFill>
                  <a:schemeClr val="bg1"/>
                </a:solidFill>
              </a:rPr>
              <a:t>genuíno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movimento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espiritual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inspirado</a:t>
            </a:r>
            <a:r>
              <a:rPr lang="en-US" sz="2800" i="1" dirty="0">
                <a:solidFill>
                  <a:schemeClr val="bg1"/>
                </a:solidFill>
              </a:rPr>
              <a:t> no </a:t>
            </a:r>
            <a:r>
              <a:rPr lang="en-US" sz="2800" i="1" dirty="0" err="1">
                <a:solidFill>
                  <a:schemeClr val="bg1"/>
                </a:solidFill>
              </a:rPr>
              <a:t>exemplo</a:t>
            </a:r>
            <a:r>
              <a:rPr lang="en-US" sz="2800" i="1" dirty="0">
                <a:solidFill>
                  <a:schemeClr val="bg1"/>
                </a:solidFill>
              </a:rPr>
              <a:t> de </a:t>
            </a:r>
            <a:r>
              <a:rPr lang="en-US" sz="2800" i="1" dirty="0" err="1">
                <a:solidFill>
                  <a:schemeClr val="bg1"/>
                </a:solidFill>
              </a:rPr>
              <a:t>Sathya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Sai</a:t>
            </a:r>
            <a:r>
              <a:rPr lang="en-US" sz="2800" i="1" dirty="0">
                <a:solidFill>
                  <a:schemeClr val="bg1"/>
                </a:solidFill>
              </a:rPr>
              <a:t> Baba e </a:t>
            </a:r>
            <a:r>
              <a:rPr lang="en-US" sz="2800" i="1" dirty="0" err="1">
                <a:solidFill>
                  <a:schemeClr val="bg1"/>
                </a:solidFill>
              </a:rPr>
              <a:t>sua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mensagem</a:t>
            </a:r>
            <a:r>
              <a:rPr lang="en-US" sz="2800" i="1" dirty="0">
                <a:solidFill>
                  <a:schemeClr val="bg1"/>
                </a:solidFill>
              </a:rPr>
              <a:t> de </a:t>
            </a:r>
            <a:r>
              <a:rPr lang="en-US" sz="2800" i="1" dirty="0" err="1">
                <a:solidFill>
                  <a:schemeClr val="bg1"/>
                </a:solidFill>
              </a:rPr>
              <a:t>serviço</a:t>
            </a:r>
            <a:r>
              <a:rPr lang="en-US" sz="2800" i="1" dirty="0">
                <a:solidFill>
                  <a:schemeClr val="bg1"/>
                </a:solidFill>
              </a:rPr>
              <a:t> e de </a:t>
            </a:r>
            <a:r>
              <a:rPr lang="en-US" sz="2800" i="1" dirty="0" err="1">
                <a:solidFill>
                  <a:schemeClr val="bg1"/>
                </a:solidFill>
              </a:rPr>
              <a:t>amor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incondicional</a:t>
            </a:r>
            <a:r>
              <a:rPr lang="en-US" sz="2800" i="1" dirty="0">
                <a:solidFill>
                  <a:schemeClr val="bg1"/>
                </a:solidFill>
              </a:rPr>
              <a:t>.</a:t>
            </a:r>
            <a:endParaRPr lang="pt-BR" sz="2800" b="1" i="1" dirty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t-BR" sz="2800" b="1" i="1" dirty="0">
                <a:solidFill>
                  <a:schemeClr val="bg1"/>
                </a:solidFill>
              </a:rPr>
              <a:t>OBJETIVOS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t-BR" sz="2800" i="1" dirty="0">
                <a:solidFill>
                  <a:schemeClr val="bg1"/>
                </a:solidFill>
              </a:rPr>
              <a:t> divindade é inerente a você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t-BR" sz="2800" i="1" dirty="0">
                <a:solidFill>
                  <a:schemeClr val="bg1"/>
                </a:solidFill>
              </a:rPr>
              <a:t> na vida diária, amor divino e perfeição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t-BR" sz="2800" i="1" dirty="0">
                <a:solidFill>
                  <a:schemeClr val="bg1"/>
                </a:solidFill>
              </a:rPr>
              <a:t> preencher a vida com alegria, harmonia, beleza, graça, excelência humana e duradoura felicidade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t-BR" sz="2800" i="1" dirty="0">
                <a:solidFill>
                  <a:schemeClr val="bg1"/>
                </a:solidFill>
              </a:rPr>
              <a:t> garantir que todas as relações humanas sejam regidas pelos princípios de </a:t>
            </a:r>
            <a:r>
              <a:rPr lang="pt-BR" sz="2800" i="1" dirty="0" err="1">
                <a:solidFill>
                  <a:schemeClr val="bg1"/>
                </a:solidFill>
              </a:rPr>
              <a:t>Sathya</a:t>
            </a:r>
            <a:r>
              <a:rPr lang="pt-BR" sz="2800" i="1" dirty="0">
                <a:solidFill>
                  <a:schemeClr val="bg1"/>
                </a:solidFill>
              </a:rPr>
              <a:t> (verdade), </a:t>
            </a:r>
            <a:r>
              <a:rPr lang="pt-BR" sz="2800" i="1" dirty="0" err="1">
                <a:solidFill>
                  <a:schemeClr val="bg1"/>
                </a:solidFill>
              </a:rPr>
              <a:t>Dharma</a:t>
            </a:r>
            <a:r>
              <a:rPr lang="pt-BR" sz="2800" i="1" dirty="0">
                <a:solidFill>
                  <a:schemeClr val="bg1"/>
                </a:solidFill>
              </a:rPr>
              <a:t> (retidão), </a:t>
            </a:r>
            <a:r>
              <a:rPr lang="pt-BR" sz="2800" i="1" dirty="0" err="1">
                <a:solidFill>
                  <a:schemeClr val="bg1"/>
                </a:solidFill>
              </a:rPr>
              <a:t>Shanthi</a:t>
            </a:r>
            <a:r>
              <a:rPr lang="pt-BR" sz="2800" i="1" dirty="0">
                <a:solidFill>
                  <a:schemeClr val="bg1"/>
                </a:solidFill>
              </a:rPr>
              <a:t> (paz), Prema (amor) e </a:t>
            </a:r>
            <a:r>
              <a:rPr lang="pt-BR" sz="2800" i="1" dirty="0" err="1">
                <a:solidFill>
                  <a:schemeClr val="bg1"/>
                </a:solidFill>
              </a:rPr>
              <a:t>Ahimsa</a:t>
            </a:r>
            <a:r>
              <a:rPr lang="pt-BR" sz="2800" i="1" dirty="0">
                <a:solidFill>
                  <a:schemeClr val="bg1"/>
                </a:solidFill>
              </a:rPr>
              <a:t> (</a:t>
            </a:r>
            <a:r>
              <a:rPr lang="pt-BR" sz="2800" i="1" dirty="0" err="1">
                <a:solidFill>
                  <a:schemeClr val="bg1"/>
                </a:solidFill>
              </a:rPr>
              <a:t>não-violência</a:t>
            </a:r>
            <a:r>
              <a:rPr lang="pt-BR" sz="2800" i="1" dirty="0">
                <a:solidFill>
                  <a:schemeClr val="bg1"/>
                </a:solidFill>
              </a:rPr>
              <a:t>).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pt-BR" sz="2800" i="1" dirty="0">
                <a:solidFill>
                  <a:schemeClr val="bg1"/>
                </a:solidFill>
              </a:rPr>
              <a:t> mais sinceridade e dedicação na prática das respectivas religiões: entender corretamente o verdadeiro                     espírito de sua religião.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51E414F1-8820-4394-907D-334EF2967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xmlns="" id="{D9E89BC1-1FD9-404A-A45E-C47BABA2F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m 3" descr="Imagem fundo pps.jpg">
            <a:extLst>
              <a:ext uri="{FF2B5EF4-FFF2-40B4-BE49-F238E27FC236}">
                <a16:creationId xmlns:a16="http://schemas.microsoft.com/office/drawing/2014/main" xmlns="" id="{3C9DF01F-4860-41F6-9411-B6C24C4EA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Subtítulo 2">
            <a:extLst>
              <a:ext uri="{FF2B5EF4-FFF2-40B4-BE49-F238E27FC236}">
                <a16:creationId xmlns:a16="http://schemas.microsoft.com/office/drawing/2014/main" xmlns="" id="{0CD07133-373C-45AE-922D-4DBA6FA7CE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981075"/>
            <a:ext cx="8424863" cy="5400675"/>
          </a:xfrm>
        </p:spPr>
        <p:txBody>
          <a:bodyPr/>
          <a:lstStyle/>
          <a:p>
            <a:r>
              <a:rPr lang="pt-BR" altLang="pt-BR" b="1">
                <a:solidFill>
                  <a:schemeClr val="bg1"/>
                </a:solidFill>
              </a:rPr>
              <a:t>ABRO A JANELA DO MEU CORAÇÃO (</a:t>
            </a:r>
            <a:r>
              <a:rPr lang="pt-BR" altLang="pt-BR" sz="2400" b="1">
                <a:solidFill>
                  <a:schemeClr val="bg1"/>
                </a:solidFill>
              </a:rPr>
              <a:t>Wander Collyer)</a:t>
            </a:r>
            <a:endParaRPr lang="pt-BR" altLang="pt-BR" sz="2400">
              <a:solidFill>
                <a:schemeClr val="bg1"/>
              </a:solidFill>
            </a:endParaRPr>
          </a:p>
          <a:p>
            <a:r>
              <a:rPr lang="pt-BR" altLang="pt-BR">
                <a:solidFill>
                  <a:schemeClr val="bg1"/>
                </a:solidFill>
              </a:rPr>
              <a:t> </a:t>
            </a:r>
          </a:p>
          <a:p>
            <a:r>
              <a:rPr lang="pt-BR" altLang="pt-BR">
                <a:solidFill>
                  <a:schemeClr val="bg1"/>
                </a:solidFill>
              </a:rPr>
              <a:t> </a:t>
            </a:r>
          </a:p>
          <a:p>
            <a:r>
              <a:rPr lang="pt-BR" altLang="pt-BR">
                <a:solidFill>
                  <a:schemeClr val="bg1"/>
                </a:solidFill>
              </a:rPr>
              <a:t>ABRO A JANELA DO MEU CORAÇÃO</a:t>
            </a:r>
          </a:p>
          <a:p>
            <a:r>
              <a:rPr lang="pt-BR" altLang="pt-BR">
                <a:solidFill>
                  <a:schemeClr val="bg1"/>
                </a:solidFill>
              </a:rPr>
              <a:t>ABRO A JANELA DO MEU CORAÇÃO</a:t>
            </a:r>
          </a:p>
          <a:p>
            <a:r>
              <a:rPr lang="pt-BR" altLang="pt-BR">
                <a:solidFill>
                  <a:schemeClr val="bg1"/>
                </a:solidFill>
              </a:rPr>
              <a:t>ENTREGO, CONFIO, ACEITO E AGRADEÇO</a:t>
            </a:r>
          </a:p>
          <a:p>
            <a:r>
              <a:rPr lang="pt-BR" altLang="pt-BR">
                <a:solidFill>
                  <a:schemeClr val="bg1"/>
                </a:solidFill>
              </a:rPr>
              <a:t>ENTREGO, CONFIO, ACEITO E AGRADEÇO</a:t>
            </a:r>
          </a:p>
          <a:p>
            <a:pPr eaLnBrk="1" hangingPunct="1"/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C6000525-9782-46D0-AABD-4F1B6242B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xmlns="" id="{A1F6F907-AFBE-4940-960F-991E1541C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m 3" descr="Imagem fundo pps.jpg">
            <a:extLst>
              <a:ext uri="{FF2B5EF4-FFF2-40B4-BE49-F238E27FC236}">
                <a16:creationId xmlns:a16="http://schemas.microsoft.com/office/drawing/2014/main" xmlns="" id="{5278D22D-08EB-4B12-B981-290B46C58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C4743A0E-3202-429A-953E-8829EE4A6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6100" y="1557338"/>
            <a:ext cx="4103688" cy="49672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>
                <a:solidFill>
                  <a:schemeClr val="bg1"/>
                </a:solidFill>
                <a:cs typeface="Calibri" pitchFamily="34" charset="0"/>
              </a:rPr>
              <a:t>HÁ SÓ UMA RELIGIÃO,                                      A RELIGIÃO  DO AMOR.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1200" dirty="0">
              <a:solidFill>
                <a:schemeClr val="bg1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>
                <a:solidFill>
                  <a:schemeClr val="bg1"/>
                </a:solidFill>
                <a:cs typeface="Calibri" pitchFamily="34" charset="0"/>
              </a:rPr>
              <a:t>HÁ SOMENTE UMA CASTA,        A CASTA DA HUMANIDADE.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1200" dirty="0">
              <a:solidFill>
                <a:schemeClr val="bg1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>
                <a:solidFill>
                  <a:schemeClr val="bg1"/>
                </a:solidFill>
                <a:cs typeface="Calibri" pitchFamily="34" charset="0"/>
              </a:rPr>
              <a:t>HÁ SOMENTE UMA LINGUAGEM,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>
                <a:solidFill>
                  <a:schemeClr val="bg1"/>
                </a:solidFill>
                <a:cs typeface="Calibri" pitchFamily="34" charset="0"/>
              </a:rPr>
              <a:t>A LINGUAGEM DO CORAÇÃO.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1200" dirty="0">
              <a:solidFill>
                <a:schemeClr val="bg1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>
                <a:solidFill>
                  <a:schemeClr val="bg1"/>
                </a:solidFill>
                <a:cs typeface="Calibri" pitchFamily="34" charset="0"/>
              </a:rPr>
              <a:t>HÁ SOMENTE UM DEUS,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>
                <a:solidFill>
                  <a:schemeClr val="bg1"/>
                </a:solidFill>
                <a:cs typeface="Calibri" pitchFamily="34" charset="0"/>
              </a:rPr>
              <a:t> ELE É ONIPRESENTE. </a:t>
            </a:r>
          </a:p>
          <a:p>
            <a:pPr eaLnBrk="1" fontAlgn="auto" hangingPunct="1">
              <a:lnSpc>
                <a:spcPts val="1200"/>
              </a:lnSpc>
              <a:spcAft>
                <a:spcPts val="0"/>
              </a:spcAft>
              <a:defRPr/>
            </a:pPr>
            <a:endParaRPr lang="pt-BR" sz="2400" dirty="0">
              <a:cs typeface="Calibri" pitchFamily="34" charset="0"/>
            </a:endParaRPr>
          </a:p>
          <a:p>
            <a:pPr eaLnBrk="1" fontAlgn="auto" hangingPunct="1">
              <a:lnSpc>
                <a:spcPts val="1200"/>
              </a:lnSpc>
              <a:spcAft>
                <a:spcPts val="0"/>
              </a:spcAft>
              <a:defRPr/>
            </a:pPr>
            <a:endParaRPr lang="pt-BR" sz="2400" dirty="0">
              <a:cs typeface="Calibri" pitchFamily="34" charset="0"/>
            </a:endParaRPr>
          </a:p>
        </p:txBody>
      </p:sp>
      <p:sp>
        <p:nvSpPr>
          <p:cNvPr id="28676" name="Título 1">
            <a:extLst>
              <a:ext uri="{FF2B5EF4-FFF2-40B4-BE49-F238E27FC236}">
                <a16:creationId xmlns:a16="http://schemas.microsoft.com/office/drawing/2014/main" xmlns="" id="{AD54696C-6108-4784-82C1-BCFCAFC614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620713"/>
          </a:xfrm>
        </p:spPr>
        <p:txBody>
          <a:bodyPr/>
          <a:lstStyle/>
          <a:p>
            <a:pPr eaLnBrk="1" hangingPunct="1"/>
            <a:r>
              <a:rPr lang="pt-BR" altLang="pt-BR" sz="2400" b="1" i="1">
                <a:solidFill>
                  <a:schemeClr val="bg1"/>
                </a:solidFill>
              </a:rPr>
              <a:t>Organização Sri Sathya Sai – www.sathyasai.org.br</a:t>
            </a:r>
            <a:r>
              <a:rPr lang="pt-BR" altLang="pt-BR" sz="2400" b="1">
                <a:solidFill>
                  <a:schemeClr val="bg1"/>
                </a:solidFill>
              </a:rPr>
              <a:t/>
            </a:r>
            <a:br>
              <a:rPr lang="pt-BR" altLang="pt-BR" sz="2400" b="1">
                <a:solidFill>
                  <a:schemeClr val="bg1"/>
                </a:solidFill>
              </a:rPr>
            </a:br>
            <a:r>
              <a:rPr lang="pt-BR" altLang="pt-BR" sz="2400" i="1" u="sng">
                <a:solidFill>
                  <a:schemeClr val="bg1"/>
                </a:solidFill>
              </a:rPr>
              <a:t>COORDENAÇÃO DE DIFUSÃO NORDESTE III</a:t>
            </a:r>
            <a:endParaRPr lang="pt-BR" altLang="pt-BR" sz="2400"/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xmlns="" id="{7FAB56AF-17F0-48C9-8529-8940376BC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92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m 2" descr="Swami Lindo_">
            <a:extLst>
              <a:ext uri="{FF2B5EF4-FFF2-40B4-BE49-F238E27FC236}">
                <a16:creationId xmlns:a16="http://schemas.microsoft.com/office/drawing/2014/main" xmlns="" id="{807D836F-ABB3-4E21-BFB4-DDF450F90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41438"/>
            <a:ext cx="309721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 descr="Imagem fundo pps.jpg">
            <a:extLst>
              <a:ext uri="{FF2B5EF4-FFF2-40B4-BE49-F238E27FC236}">
                <a16:creationId xmlns:a16="http://schemas.microsoft.com/office/drawing/2014/main" xmlns="" id="{9B5023D1-7049-4564-8FC6-0BC5D665C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64D696EB-8A48-4354-B302-CCFFEFC83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63" y="4146550"/>
            <a:ext cx="8426450" cy="1798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</a:rPr>
              <a:t>“A </a:t>
            </a:r>
            <a:r>
              <a:rPr lang="pt-BR" b="1" dirty="0">
                <a:solidFill>
                  <a:schemeClr val="bg1"/>
                </a:solidFill>
              </a:rPr>
              <a:t>Educação Espiritual Sai</a:t>
            </a:r>
            <a:r>
              <a:rPr lang="pt-BR" dirty="0">
                <a:solidFill>
                  <a:schemeClr val="bg1"/>
                </a:solidFill>
              </a:rPr>
              <a:t> (EES) é a base primária do grande movimento para restaurar a Retidão no mundo.”</a:t>
            </a:r>
            <a:r>
              <a:rPr lang="pt-BR" dirty="0"/>
              <a:t> 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5D33B38E-95F6-41AD-A9F3-E4F0B9600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260350"/>
            <a:ext cx="8134350" cy="1368425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3100" b="1" i="1" dirty="0">
                <a:solidFill>
                  <a:schemeClr val="bg1"/>
                </a:solidFill>
              </a:rPr>
              <a:t>Organização Sri </a:t>
            </a:r>
            <a:r>
              <a:rPr lang="pt-BR" sz="3100" b="1" i="1" dirty="0" err="1">
                <a:solidFill>
                  <a:schemeClr val="bg1"/>
                </a:solidFill>
              </a:rPr>
              <a:t>Sathya</a:t>
            </a:r>
            <a:r>
              <a:rPr lang="pt-BR" sz="31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3100" b="1" dirty="0">
                <a:solidFill>
                  <a:schemeClr val="bg1"/>
                </a:solidFill>
              </a:rPr>
              <a:t/>
            </a:r>
            <a:br>
              <a:rPr lang="pt-BR" sz="3100" b="1" dirty="0">
                <a:solidFill>
                  <a:schemeClr val="bg1"/>
                </a:solidFill>
              </a:rPr>
            </a:br>
            <a:r>
              <a:rPr lang="pt-BR" sz="3100" i="1" u="sng" dirty="0">
                <a:solidFill>
                  <a:schemeClr val="bg1"/>
                </a:solidFill>
              </a:rPr>
              <a:t>REGIÃO NORDESTE III</a:t>
            </a:r>
            <a:r>
              <a:rPr lang="pt-BR" sz="3100" b="1" dirty="0">
                <a:solidFill>
                  <a:schemeClr val="bg1"/>
                </a:solidFill>
              </a:rPr>
              <a:t/>
            </a:r>
            <a:br>
              <a:rPr lang="pt-BR" sz="3100" b="1" dirty="0">
                <a:solidFill>
                  <a:schemeClr val="bg1"/>
                </a:solidFill>
              </a:rPr>
            </a:br>
            <a:endParaRPr lang="pt-BR" sz="3100" dirty="0">
              <a:solidFill>
                <a:schemeClr val="bg1"/>
              </a:solidFill>
            </a:endParaRPr>
          </a:p>
        </p:txBody>
      </p:sp>
      <p:pic>
        <p:nvPicPr>
          <p:cNvPr id="5125" name="Imagem 2">
            <a:extLst>
              <a:ext uri="{FF2B5EF4-FFF2-40B4-BE49-F238E27FC236}">
                <a16:creationId xmlns:a16="http://schemas.microsoft.com/office/drawing/2014/main" xmlns="" id="{F9B0C5EF-A7D8-4A30-A21B-7E6F4CE3F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388" y="1604963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Imagem fundo pps.jpg">
            <a:extLst>
              <a:ext uri="{FF2B5EF4-FFF2-40B4-BE49-F238E27FC236}">
                <a16:creationId xmlns:a16="http://schemas.microsoft.com/office/drawing/2014/main" xmlns="" id="{28F091E6-8D22-4B7F-8545-0B9567076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1DFE2CD0-1A6D-4E23-A530-4772D907F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xmlns="" id="{5D62817C-2EDD-4341-9AB9-71620A35E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tângulo 1">
            <a:extLst>
              <a:ext uri="{FF2B5EF4-FFF2-40B4-BE49-F238E27FC236}">
                <a16:creationId xmlns:a16="http://schemas.microsoft.com/office/drawing/2014/main" xmlns="" id="{755BC476-D8EB-48A3-98D4-811523D70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35038"/>
            <a:ext cx="7920038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"O propósito da Educação é o Caráter. 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A essência da Educação é a Disciplina.</a:t>
            </a:r>
            <a:br>
              <a:rPr lang="pt-BR" altLang="pt-BR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altLang="pt-BR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O objetivo da educação é a Transformação."</a:t>
            </a:r>
            <a:br>
              <a:rPr lang="pt-BR" altLang="pt-BR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altLang="pt-BR" sz="28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pt-BR" altLang="pt-BR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altLang="pt-BR" sz="2000" i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Sathya Sai Baba</a:t>
            </a:r>
          </a:p>
        </p:txBody>
      </p:sp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 descr="Imagem fundo pps.jpg">
            <a:extLst>
              <a:ext uri="{FF2B5EF4-FFF2-40B4-BE49-F238E27FC236}">
                <a16:creationId xmlns:a16="http://schemas.microsoft.com/office/drawing/2014/main" xmlns="" id="{84DDDB86-205A-47EB-BFFF-09B0F41BE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83F3247F-A2CB-4062-9806-2C113326E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7172" name="Picture 5">
            <a:extLst>
              <a:ext uri="{FF2B5EF4-FFF2-40B4-BE49-F238E27FC236}">
                <a16:creationId xmlns:a16="http://schemas.microsoft.com/office/drawing/2014/main" xmlns="" id="{28B4B839-334B-4033-8EF4-7104CC471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tângulo 1">
            <a:extLst>
              <a:ext uri="{FF2B5EF4-FFF2-40B4-BE49-F238E27FC236}">
                <a16:creationId xmlns:a16="http://schemas.microsoft.com/office/drawing/2014/main" xmlns="" id="{D9AB83D9-6FAB-4CFB-A313-771E4571A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35038"/>
            <a:ext cx="79200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"O propósito da Educação é o Caráter. </a:t>
            </a:r>
          </a:p>
          <a:p>
            <a:pPr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A essência da Educação é a Disciplina.</a:t>
            </a:r>
            <a:br>
              <a:rPr lang="pt-BR" altLang="pt-BR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altLang="pt-BR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O objetivo da educação é a Transformação."</a:t>
            </a:r>
            <a:br>
              <a:rPr lang="pt-BR" altLang="pt-BR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altLang="pt-BR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pt-BR" altLang="pt-BR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altLang="pt-BR" sz="2000" i="1" dirty="0" err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Sathya</a:t>
            </a:r>
            <a:r>
              <a:rPr lang="pt-BR" altLang="pt-BR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Sai Baba</a:t>
            </a:r>
          </a:p>
          <a:p>
            <a:pPr algn="ctr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pt-BR" altLang="pt-BR" sz="2800" b="1" i="1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2800" b="1" i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EDUCARE =  EXTRAIR , OBTER</a:t>
            </a:r>
          </a:p>
          <a:p>
            <a:pPr algn="ctr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Enquanto a Educação é para a informação, </a:t>
            </a:r>
          </a:p>
          <a:p>
            <a:pPr algn="ctr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Educare é educação para a realização e transformação. </a:t>
            </a:r>
          </a:p>
          <a:p>
            <a:pPr algn="ctr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pt-BR" altLang="pt-BR" sz="2000" b="1" i="1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endParaRPr lang="pt-BR" altLang="pt-BR" sz="2000" b="1" i="1" dirty="0">
              <a:solidFill>
                <a:srgbClr val="FFFF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 descr="Imagem fundo pps.jpg">
            <a:extLst>
              <a:ext uri="{FF2B5EF4-FFF2-40B4-BE49-F238E27FC236}">
                <a16:creationId xmlns:a16="http://schemas.microsoft.com/office/drawing/2014/main" xmlns="" id="{7CD74E7D-3922-4DE9-B97C-A81CEB7D0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3ADE9334-3A47-4224-B168-677DDC27E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63" y="1241425"/>
            <a:ext cx="8426450" cy="5400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</a:rPr>
              <a:t>DOIS ASPECTOS NO EDUCARE:</a:t>
            </a:r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935D2BEA-862E-41AF-924A-9E184C446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xmlns="" id="{590E9990-3F76-46BE-9AED-F25720D6F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 descr="Imagem fundo pps.jpg">
            <a:extLst>
              <a:ext uri="{FF2B5EF4-FFF2-40B4-BE49-F238E27FC236}">
                <a16:creationId xmlns:a16="http://schemas.microsoft.com/office/drawing/2014/main" xmlns="" id="{581B7F58-32C3-4538-AD88-5471B9865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B1820219-D8AA-4842-A58F-C21B17BD2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63" y="1241425"/>
            <a:ext cx="8426450" cy="5400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</a:rPr>
              <a:t>DOIS ASPECTOS NO EDUCARE: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chemeClr val="bg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3600" dirty="0">
                <a:solidFill>
                  <a:schemeClr val="bg1"/>
                </a:solidFill>
              </a:rPr>
              <a:t>1) Relacionado com a cabeça</a:t>
            </a:r>
            <a:endParaRPr lang="pt-BR" sz="36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93773352-FE9E-4B91-8B10-A31D01603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xmlns="" id="{9EBBD281-C293-4C78-AB00-F87C23C8B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 descr="Imagem fundo pps.jpg">
            <a:extLst>
              <a:ext uri="{FF2B5EF4-FFF2-40B4-BE49-F238E27FC236}">
                <a16:creationId xmlns:a16="http://schemas.microsoft.com/office/drawing/2014/main" xmlns="" id="{C0FECE5B-EE1F-4E31-B206-C680BB2BF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E2952214-ED95-4E64-909F-700522801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63" y="1241425"/>
            <a:ext cx="8426450" cy="5400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</a:rPr>
              <a:t>DOIS ASPECTOS NO EDUCARE: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chemeClr val="bg1"/>
              </a:solidFill>
            </a:endParaRPr>
          </a:p>
          <a:p>
            <a:pPr marL="742950" indent="-742950" algn="l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r>
              <a:rPr lang="pt-BR" sz="3600" dirty="0">
                <a:solidFill>
                  <a:schemeClr val="bg1"/>
                </a:solidFill>
              </a:rPr>
              <a:t>Relacionado com a cabeça</a:t>
            </a:r>
          </a:p>
          <a:p>
            <a:pPr algn="l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sz="3600" dirty="0">
              <a:solidFill>
                <a:schemeClr val="bg1"/>
              </a:solidFill>
            </a:endParaRPr>
          </a:p>
          <a:p>
            <a:pPr marL="742950" indent="-742950" algn="r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r>
              <a:rPr lang="pt-BR" sz="3600" dirty="0">
                <a:solidFill>
                  <a:schemeClr val="bg1"/>
                </a:solidFill>
              </a:rPr>
              <a:t>Relacionado com o coração</a:t>
            </a:r>
            <a:endParaRPr lang="pt-BR" sz="36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7A795AD6-0176-45F3-BCD9-0BA99C1B7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xmlns="" id="{E900515F-0213-4204-9722-E9C08C712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 descr="Imagem fundo pps.jpg">
            <a:extLst>
              <a:ext uri="{FF2B5EF4-FFF2-40B4-BE49-F238E27FC236}">
                <a16:creationId xmlns:a16="http://schemas.microsoft.com/office/drawing/2014/main" xmlns="" id="{DB9E0EDF-E077-4F1F-A2D5-32FE8FB9A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90001958-31F7-4F5B-97E7-37A071C61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63" y="1241425"/>
            <a:ext cx="8426450" cy="5400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bg1"/>
                </a:solidFill>
              </a:rPr>
              <a:t>DOIS ASPECTOS NO EDUCARE: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chemeClr val="bg1"/>
              </a:solidFill>
            </a:endParaRPr>
          </a:p>
          <a:p>
            <a:pPr marL="742950" indent="-742950" algn="l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r>
              <a:rPr lang="pt-BR" sz="3600" dirty="0">
                <a:solidFill>
                  <a:schemeClr val="bg1"/>
                </a:solidFill>
              </a:rPr>
              <a:t>Relacionado com a cabeça</a:t>
            </a:r>
          </a:p>
          <a:p>
            <a:pPr marL="742950" indent="-742950" algn="l" eaLnBrk="1" fontAlgn="auto" hangingPunct="1">
              <a:lnSpc>
                <a:spcPct val="200000"/>
              </a:lnSpc>
              <a:spcAft>
                <a:spcPts val="0"/>
              </a:spcAft>
              <a:buFont typeface="Arial" charset="0"/>
              <a:buAutoNum type="arabicParenR"/>
              <a:defRPr/>
            </a:pPr>
            <a:r>
              <a:rPr lang="pt-BR" sz="3600" dirty="0">
                <a:solidFill>
                  <a:schemeClr val="bg1"/>
                </a:solidFill>
              </a:rPr>
              <a:t>Relacionado com o coração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3600" dirty="0">
                <a:solidFill>
                  <a:schemeClr val="bg1"/>
                </a:solidFill>
              </a:rPr>
              <a:t>		</a:t>
            </a:r>
            <a:r>
              <a:rPr lang="pt-BR" sz="3600" dirty="0">
                <a:solidFill>
                  <a:srgbClr val="FFFF00"/>
                </a:solidFill>
              </a:rPr>
              <a:t>Qualidades: compaixão, verdade, amor, tolerância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7F1BE5A4-E8CE-4A79-ABB7-83B4A31A0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134350" cy="43180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sz="2000" b="1" i="1" dirty="0"/>
              <a:t/>
            </a:r>
            <a:br>
              <a:rPr lang="pt-BR" sz="2000" b="1" i="1" dirty="0"/>
            </a:br>
            <a:r>
              <a:rPr lang="pt-BR" sz="2000" b="1" i="1" dirty="0">
                <a:solidFill>
                  <a:schemeClr val="bg1"/>
                </a:solidFill>
              </a:rPr>
              <a:t>Organização </a:t>
            </a:r>
            <a:r>
              <a:rPr lang="pt-BR" sz="2000" b="1" i="1" dirty="0" err="1">
                <a:solidFill>
                  <a:schemeClr val="bg1"/>
                </a:solidFill>
              </a:rPr>
              <a:t>Sathya</a:t>
            </a:r>
            <a:r>
              <a:rPr lang="pt-BR" sz="2000" b="1" i="1" dirty="0">
                <a:solidFill>
                  <a:schemeClr val="bg1"/>
                </a:solidFill>
              </a:rPr>
              <a:t> Sai – www.sathyasai.org.br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i="1" u="sng" dirty="0">
                <a:solidFill>
                  <a:schemeClr val="bg1"/>
                </a:solidFill>
              </a:rPr>
              <a:t>REGIÃO NORDESTE III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xmlns="" id="{E34521A3-AE5E-48AD-A4F0-B18889938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531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803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Tema do Office</vt:lpstr>
      <vt:lpstr> Organização Sathya Sai – www.sathyasai.org.br REGIÃO NORDESTE III </vt:lpstr>
      <vt:lpstr>Slide 2</vt:lpstr>
      <vt:lpstr> Organização Sri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 Organização Sathya Sai – www.sathyasai.org.br REGIÃO NORDESTE III </vt:lpstr>
      <vt:lpstr>Organização Sri Sathya Sai – www.sathyasai.org.br COORDENAÇÃO DE DIFUSÃO NORDESTE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Inês</dc:creator>
  <cp:lastModifiedBy>Fernanda Medeiros</cp:lastModifiedBy>
  <cp:revision>67</cp:revision>
  <dcterms:created xsi:type="dcterms:W3CDTF">2012-06-30T21:22:45Z</dcterms:created>
  <dcterms:modified xsi:type="dcterms:W3CDTF">2018-01-27T02:54:44Z</dcterms:modified>
</cp:coreProperties>
</file>