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2" r:id="rId5"/>
    <p:sldId id="263" r:id="rId6"/>
    <p:sldId id="260" r:id="rId7"/>
    <p:sldId id="265" r:id="rId8"/>
    <p:sldId id="266" r:id="rId9"/>
    <p:sldId id="267" r:id="rId10"/>
    <p:sldId id="268" r:id="rId11"/>
    <p:sldId id="272"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96D73-EB74-4195-BB3F-D96CBB3DF273}" type="datetimeFigureOut">
              <a:rPr lang="pt-BR" smtClean="0"/>
              <a:pPr/>
              <a:t>16/04/2018</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24DC7B-5685-4DFB-B59A-0A6256D209D0}" type="slidenum">
              <a:rPr lang="pt-BR" smtClean="0"/>
              <a:pPr/>
              <a:t>‹#›</a:t>
            </a:fld>
            <a:endParaRPr lang="pt-BR"/>
          </a:p>
        </p:txBody>
      </p:sp>
    </p:spTree>
    <p:extLst>
      <p:ext uri="{BB962C8B-B14F-4D97-AF65-F5344CB8AC3E}">
        <p14:creationId xmlns:p14="http://schemas.microsoft.com/office/powerpoint/2010/main" xmlns="" val="3997434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Falar</a:t>
            </a:r>
            <a:r>
              <a:rPr lang="pt-BR" baseline="0" dirty="0" smtClean="0"/>
              <a:t> do Sarva Dharma. É uma cópia do desenho que Swami fez em 1972, nas costas de um envelope.</a:t>
            </a:r>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1</a:t>
            </a:fld>
            <a:endParaRPr lang="pt-BR"/>
          </a:p>
        </p:txBody>
      </p:sp>
    </p:spTree>
    <p:extLst>
      <p:ext uri="{BB962C8B-B14F-4D97-AF65-F5344CB8AC3E}">
        <p14:creationId xmlns:p14="http://schemas.microsoft.com/office/powerpoint/2010/main" xmlns="" val="893101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Livro</a:t>
            </a:r>
            <a:r>
              <a:rPr lang="pt-BR" baseline="0" dirty="0" smtClean="0"/>
              <a:t> publicado no ano 2000.</a:t>
            </a:r>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10</a:t>
            </a:fld>
            <a:endParaRPr lang="pt-BR"/>
          </a:p>
        </p:txBody>
      </p:sp>
    </p:spTree>
    <p:extLst>
      <p:ext uri="{BB962C8B-B14F-4D97-AF65-F5344CB8AC3E}">
        <p14:creationId xmlns:p14="http://schemas.microsoft.com/office/powerpoint/2010/main" xmlns="" val="4160196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Falar</a:t>
            </a:r>
            <a:r>
              <a:rPr lang="pt-BR" baseline="0" dirty="0" smtClean="0"/>
              <a:t> do Sarva Dharma. É uma cópia do desenho que Swami fez em 1972, nas costas de um envelope.</a:t>
            </a:r>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11</a:t>
            </a:fld>
            <a:endParaRPr lang="pt-BR"/>
          </a:p>
        </p:txBody>
      </p:sp>
    </p:spTree>
    <p:extLst>
      <p:ext uri="{BB962C8B-B14F-4D97-AF65-F5344CB8AC3E}">
        <p14:creationId xmlns:p14="http://schemas.microsoft.com/office/powerpoint/2010/main" xmlns="" val="567996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2</a:t>
            </a:fld>
            <a:endParaRPr lang="pt-BR"/>
          </a:p>
        </p:txBody>
      </p:sp>
    </p:spTree>
    <p:extLst>
      <p:ext uri="{BB962C8B-B14F-4D97-AF65-F5344CB8AC3E}">
        <p14:creationId xmlns:p14="http://schemas.microsoft.com/office/powerpoint/2010/main" xmlns="" val="370950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3</a:t>
            </a:fld>
            <a:endParaRPr lang="pt-BR"/>
          </a:p>
        </p:txBody>
      </p:sp>
    </p:spTree>
    <p:extLst>
      <p:ext uri="{BB962C8B-B14F-4D97-AF65-F5344CB8AC3E}">
        <p14:creationId xmlns:p14="http://schemas.microsoft.com/office/powerpoint/2010/main" xmlns="" val="2017999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Livro</a:t>
            </a:r>
            <a:r>
              <a:rPr lang="pt-BR" baseline="0" dirty="0" smtClean="0"/>
              <a:t> publicado no ano 2000.</a:t>
            </a:r>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4</a:t>
            </a:fld>
            <a:endParaRPr lang="pt-BR"/>
          </a:p>
        </p:txBody>
      </p:sp>
    </p:spTree>
    <p:extLst>
      <p:ext uri="{BB962C8B-B14F-4D97-AF65-F5344CB8AC3E}">
        <p14:creationId xmlns:p14="http://schemas.microsoft.com/office/powerpoint/2010/main" xmlns="" val="3442907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Livro</a:t>
            </a:r>
            <a:r>
              <a:rPr lang="pt-BR" baseline="0" dirty="0" smtClean="0"/>
              <a:t> publicado no ano 2000.</a:t>
            </a:r>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5</a:t>
            </a:fld>
            <a:endParaRPr lang="pt-BR"/>
          </a:p>
        </p:txBody>
      </p:sp>
    </p:spTree>
    <p:extLst>
      <p:ext uri="{BB962C8B-B14F-4D97-AF65-F5344CB8AC3E}">
        <p14:creationId xmlns:p14="http://schemas.microsoft.com/office/powerpoint/2010/main" xmlns="" val="3448942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6</a:t>
            </a:fld>
            <a:endParaRPr lang="pt-BR"/>
          </a:p>
        </p:txBody>
      </p:sp>
    </p:spTree>
    <p:extLst>
      <p:ext uri="{BB962C8B-B14F-4D97-AF65-F5344CB8AC3E}">
        <p14:creationId xmlns:p14="http://schemas.microsoft.com/office/powerpoint/2010/main" xmlns="" val="1494342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Livro</a:t>
            </a:r>
            <a:r>
              <a:rPr lang="pt-BR" baseline="0" dirty="0" smtClean="0"/>
              <a:t> publicado no ano 2000.</a:t>
            </a:r>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7</a:t>
            </a:fld>
            <a:endParaRPr lang="pt-BR"/>
          </a:p>
        </p:txBody>
      </p:sp>
    </p:spTree>
    <p:extLst>
      <p:ext uri="{BB962C8B-B14F-4D97-AF65-F5344CB8AC3E}">
        <p14:creationId xmlns:p14="http://schemas.microsoft.com/office/powerpoint/2010/main" xmlns="" val="2444740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Livro</a:t>
            </a:r>
            <a:r>
              <a:rPr lang="pt-BR" baseline="0" dirty="0" smtClean="0"/>
              <a:t> publicado no ano 2000.</a:t>
            </a:r>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8</a:t>
            </a:fld>
            <a:endParaRPr lang="pt-BR"/>
          </a:p>
        </p:txBody>
      </p:sp>
    </p:spTree>
    <p:extLst>
      <p:ext uri="{BB962C8B-B14F-4D97-AF65-F5344CB8AC3E}">
        <p14:creationId xmlns:p14="http://schemas.microsoft.com/office/powerpoint/2010/main" xmlns="" val="1575357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Livro</a:t>
            </a:r>
            <a:r>
              <a:rPr lang="pt-BR" baseline="0" dirty="0" smtClean="0"/>
              <a:t> publicado no ano 2000.</a:t>
            </a:r>
            <a:endParaRPr lang="pt-BR" dirty="0"/>
          </a:p>
        </p:txBody>
      </p:sp>
      <p:sp>
        <p:nvSpPr>
          <p:cNvPr id="4" name="Espaço Reservado para Número de Slide 3"/>
          <p:cNvSpPr>
            <a:spLocks noGrp="1"/>
          </p:cNvSpPr>
          <p:nvPr>
            <p:ph type="sldNum" sz="quarter" idx="10"/>
          </p:nvPr>
        </p:nvSpPr>
        <p:spPr/>
        <p:txBody>
          <a:bodyPr/>
          <a:lstStyle/>
          <a:p>
            <a:fld id="{0624DC7B-5685-4DFB-B59A-0A6256D209D0}" type="slidenum">
              <a:rPr lang="pt-BR" smtClean="0"/>
              <a:pPr/>
              <a:t>9</a:t>
            </a:fld>
            <a:endParaRPr lang="pt-BR"/>
          </a:p>
        </p:txBody>
      </p:sp>
    </p:spTree>
    <p:extLst>
      <p:ext uri="{BB962C8B-B14F-4D97-AF65-F5344CB8AC3E}">
        <p14:creationId xmlns:p14="http://schemas.microsoft.com/office/powerpoint/2010/main" xmlns="" val="194510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2555783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315157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96814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447533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3740158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3528148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115386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97435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234945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92283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4F0F30F-D316-4CF5-A006-55AAD0DD384F}" type="datetimeFigureOut">
              <a:rPr lang="pt-BR" smtClean="0"/>
              <a:pPr/>
              <a:t>16/04/2018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3710856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0F30F-D316-4CF5-A006-55AAD0DD384F}" type="datetimeFigureOut">
              <a:rPr lang="pt-BR" smtClean="0"/>
              <a:pPr/>
              <a:t>16/04/2018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7B6FA-1C85-49DF-BB29-2BA09EF8AA2D}" type="slidenum">
              <a:rPr lang="pt-BR" smtClean="0"/>
              <a:pPr/>
              <a:t>‹#›</a:t>
            </a:fld>
            <a:endParaRPr lang="pt-BR"/>
          </a:p>
        </p:txBody>
      </p:sp>
    </p:spTree>
    <p:extLst>
      <p:ext uri="{BB962C8B-B14F-4D97-AF65-F5344CB8AC3E}">
        <p14:creationId xmlns:p14="http://schemas.microsoft.com/office/powerpoint/2010/main" xmlns="" val="302090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711898" y="587920"/>
            <a:ext cx="2768204" cy="2955379"/>
          </a:xfrm>
          <a:prstGeom prst="rect">
            <a:avLst/>
          </a:prstGeom>
        </p:spPr>
      </p:pic>
      <p:sp>
        <p:nvSpPr>
          <p:cNvPr id="2" name="Título 1"/>
          <p:cNvSpPr>
            <a:spLocks noGrp="1"/>
          </p:cNvSpPr>
          <p:nvPr>
            <p:ph type="ctrTitle"/>
          </p:nvPr>
        </p:nvSpPr>
        <p:spPr>
          <a:xfrm>
            <a:off x="1524000" y="3543299"/>
            <a:ext cx="9144000" cy="801053"/>
          </a:xfrm>
        </p:spPr>
        <p:txBody>
          <a:bodyPr>
            <a:noAutofit/>
          </a:bodyPr>
          <a:lstStyle/>
          <a:p>
            <a:r>
              <a:rPr lang="pt-BR" dirty="0" smtClean="0">
                <a:solidFill>
                  <a:srgbClr val="0070C0"/>
                </a:solidFill>
                <a:effectLst>
                  <a:outerShdw blurRad="38100" dist="38100" dir="2700000" algn="tl">
                    <a:srgbClr val="000000">
                      <a:alpha val="43137"/>
                    </a:srgbClr>
                  </a:outerShdw>
                </a:effectLst>
              </a:rPr>
              <a:t>Atividades Inter-religiosas</a:t>
            </a:r>
            <a:endParaRPr lang="pt-BR" dirty="0">
              <a:solidFill>
                <a:srgbClr val="0070C0"/>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524000" y="4436428"/>
            <a:ext cx="9144000" cy="1072832"/>
          </a:xfrm>
        </p:spPr>
        <p:txBody>
          <a:bodyPr>
            <a:noAutofit/>
          </a:bodyPr>
          <a:lstStyle/>
          <a:p>
            <a:r>
              <a:rPr lang="pt-BR" sz="3600" dirty="0" smtClean="0">
                <a:solidFill>
                  <a:srgbClr val="0070C0"/>
                </a:solidFill>
                <a:effectLst>
                  <a:outerShdw blurRad="38100" dist="38100" dir="2700000" algn="tl">
                    <a:srgbClr val="000000">
                      <a:alpha val="43137"/>
                    </a:srgbClr>
                  </a:outerShdw>
                </a:effectLst>
              </a:rPr>
              <a:t>Comitê de Expansão</a:t>
            </a:r>
          </a:p>
          <a:p>
            <a:r>
              <a:rPr lang="pt-BR" sz="3600" dirty="0" smtClean="0">
                <a:solidFill>
                  <a:srgbClr val="0070C0"/>
                </a:solidFill>
                <a:effectLst>
                  <a:outerShdw blurRad="38100" dist="38100" dir="2700000" algn="tl">
                    <a:srgbClr val="000000">
                      <a:alpha val="43137"/>
                    </a:srgbClr>
                  </a:outerShdw>
                </a:effectLst>
              </a:rPr>
              <a:t>Conselho Central do Brasil</a:t>
            </a:r>
          </a:p>
          <a:p>
            <a:r>
              <a:rPr lang="pt-BR" sz="1800" dirty="0" smtClean="0">
                <a:solidFill>
                  <a:srgbClr val="0070C0"/>
                </a:solidFill>
                <a:effectLst>
                  <a:outerShdw blurRad="38100" dist="38100" dir="2700000" algn="tl">
                    <a:srgbClr val="000000">
                      <a:alpha val="43137"/>
                    </a:srgbClr>
                  </a:outerShdw>
                </a:effectLst>
              </a:rPr>
              <a:t>2018</a:t>
            </a:r>
            <a:endParaRPr lang="pt-BR" sz="18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881437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687387" y="1035326"/>
            <a:ext cx="11327130" cy="4708981"/>
          </a:xfrm>
          <a:prstGeom prst="rect">
            <a:avLst/>
          </a:prstGeom>
        </p:spPr>
        <p:txBody>
          <a:bodyPr wrap="square">
            <a:spAutoFit/>
          </a:bodyPr>
          <a:lstStyle/>
          <a:p>
            <a:pPr fontAlgn="t"/>
            <a:r>
              <a:rPr lang="pt-BR" sz="2800" dirty="0" smtClean="0">
                <a:solidFill>
                  <a:srgbClr val="0070C0"/>
                </a:solidFill>
                <a:effectLst>
                  <a:outerShdw blurRad="38100" dist="38100" dir="2700000" algn="tl">
                    <a:srgbClr val="000000">
                      <a:alpha val="43137"/>
                    </a:srgbClr>
                  </a:outerShdw>
                </a:effectLst>
                <a:latin typeface="+mj-lt"/>
                <a:ea typeface="+mj-ea"/>
                <a:cs typeface="+mj-cs"/>
              </a:rPr>
              <a:t>Proposta de trabalho para os Centros Sai!</a:t>
            </a:r>
          </a:p>
          <a:p>
            <a:pPr fontAlgn="t"/>
            <a:endParaRPr lang="pt-BR" sz="2400" dirty="0" smtClean="0">
              <a:solidFill>
                <a:srgbClr val="0070C0"/>
              </a:solidFill>
              <a:effectLst>
                <a:outerShdw blurRad="38100" dist="38100" dir="2700000" algn="tl">
                  <a:srgbClr val="000000">
                    <a:alpha val="43137"/>
                  </a:srgbClr>
                </a:outerShdw>
              </a:effectLst>
              <a:latin typeface="+mj-lt"/>
              <a:ea typeface="+mj-ea"/>
              <a:cs typeface="+mj-cs"/>
            </a:endParaRPr>
          </a:p>
          <a:p>
            <a:pPr algn="ctr" fontAlgn="t"/>
            <a:r>
              <a:rPr lang="pt-BR" sz="2800" dirty="0" smtClean="0">
                <a:solidFill>
                  <a:srgbClr val="0070C0"/>
                </a:solidFill>
                <a:effectLst>
                  <a:outerShdw blurRad="38100" dist="38100" dir="2700000" algn="tl">
                    <a:srgbClr val="000000">
                      <a:alpha val="43137"/>
                    </a:srgbClr>
                  </a:outerShdw>
                </a:effectLst>
                <a:latin typeface="+mj-lt"/>
                <a:ea typeface="+mj-ea"/>
                <a:cs typeface="+mj-cs"/>
              </a:rPr>
              <a:t>III. Estudar as Religiões.</a:t>
            </a:r>
          </a:p>
          <a:p>
            <a:pPr algn="ctr" fontAlgn="t"/>
            <a:endParaRPr lang="pt-BR" sz="2800" dirty="0" smtClean="0">
              <a:solidFill>
                <a:srgbClr val="0070C0"/>
              </a:solidFill>
              <a:effectLst>
                <a:outerShdw blurRad="38100" dist="38100" dir="2700000" algn="tl">
                  <a:srgbClr val="000000">
                    <a:alpha val="43137"/>
                  </a:srgbClr>
                </a:outerShdw>
              </a:effectLst>
              <a:latin typeface="+mj-lt"/>
              <a:ea typeface="+mj-ea"/>
              <a:cs typeface="+mj-cs"/>
            </a:endParaRPr>
          </a:p>
          <a:p>
            <a:pPr lvl="0"/>
            <a:r>
              <a:rPr lang="pt-BR" sz="2400" b="1" u="sng" dirty="0">
                <a:solidFill>
                  <a:srgbClr val="0070C0"/>
                </a:solidFill>
                <a:effectLst>
                  <a:outerShdw blurRad="38100" dist="38100" dir="2700000" algn="tl">
                    <a:srgbClr val="000000">
                      <a:alpha val="43137"/>
                    </a:srgbClr>
                  </a:outerShdw>
                </a:effectLst>
                <a:latin typeface="+mj-lt"/>
                <a:ea typeface="+mj-ea"/>
                <a:cs typeface="+mj-cs"/>
              </a:rPr>
              <a:t>Encontrar os pontos de contato entre as fés</a:t>
            </a:r>
            <a:r>
              <a:rPr lang="pt-BR" sz="2400" dirty="0">
                <a:solidFill>
                  <a:srgbClr val="0070C0"/>
                </a:solidFill>
                <a:effectLst>
                  <a:outerShdw blurRad="38100" dist="38100" dir="2700000" algn="tl">
                    <a:srgbClr val="000000">
                      <a:alpha val="43137"/>
                    </a:srgbClr>
                  </a:outerShdw>
                </a:effectLst>
                <a:latin typeface="+mj-lt"/>
                <a:ea typeface="+mj-ea"/>
                <a:cs typeface="+mj-cs"/>
              </a:rPr>
              <a:t>. Os princípios básicos de todas devem ser coerentes;</a:t>
            </a:r>
          </a:p>
          <a:p>
            <a:pPr lvl="0"/>
            <a:r>
              <a:rPr lang="pt-BR" sz="2400" b="1" u="sng" dirty="0">
                <a:solidFill>
                  <a:srgbClr val="0070C0"/>
                </a:solidFill>
                <a:effectLst>
                  <a:outerShdw blurRad="38100" dist="38100" dir="2700000" algn="tl">
                    <a:srgbClr val="000000">
                      <a:alpha val="43137"/>
                    </a:srgbClr>
                  </a:outerShdw>
                </a:effectLst>
                <a:latin typeface="+mj-lt"/>
                <a:ea typeface="+mj-ea"/>
                <a:cs typeface="+mj-cs"/>
              </a:rPr>
              <a:t>Constatar onde estão as diferenças e trabalhar no sentido de respeitá-las </a:t>
            </a:r>
            <a:r>
              <a:rPr lang="pt-BR" sz="2400" dirty="0">
                <a:solidFill>
                  <a:srgbClr val="0070C0"/>
                </a:solidFill>
                <a:effectLst>
                  <a:outerShdw blurRad="38100" dist="38100" dir="2700000" algn="tl">
                    <a:srgbClr val="000000">
                      <a:alpha val="43137"/>
                    </a:srgbClr>
                  </a:outerShdw>
                </a:effectLst>
                <a:latin typeface="+mj-lt"/>
                <a:ea typeface="+mj-ea"/>
                <a:cs typeface="+mj-cs"/>
              </a:rPr>
              <a:t>(“Reconheçam-nas como válidas</a:t>
            </a:r>
            <a:r>
              <a:rPr lang="pt-BR" sz="2400" dirty="0" smtClean="0">
                <a:solidFill>
                  <a:srgbClr val="0070C0"/>
                </a:solidFill>
                <a:effectLst>
                  <a:outerShdw blurRad="38100" dist="38100" dir="2700000" algn="tl">
                    <a:srgbClr val="000000">
                      <a:alpha val="43137"/>
                    </a:srgbClr>
                  </a:outerShdw>
                </a:effectLst>
                <a:latin typeface="+mj-lt"/>
                <a:ea typeface="+mj-ea"/>
                <a:cs typeface="+mj-cs"/>
              </a:rPr>
              <a:t>”) </a:t>
            </a:r>
            <a:r>
              <a:rPr lang="pt-BR" sz="2400" dirty="0">
                <a:solidFill>
                  <a:srgbClr val="0070C0"/>
                </a:solidFill>
                <a:effectLst>
                  <a:outerShdw blurRad="38100" dist="38100" dir="2700000" algn="tl">
                    <a:srgbClr val="000000">
                      <a:alpha val="43137"/>
                    </a:srgbClr>
                  </a:outerShdw>
                </a:effectLst>
                <a:latin typeface="+mj-lt"/>
                <a:ea typeface="+mj-ea"/>
                <a:cs typeface="+mj-cs"/>
              </a:rPr>
              <a:t>– respeite para ser </a:t>
            </a:r>
            <a:r>
              <a:rPr lang="pt-BR" sz="2400" dirty="0" smtClean="0">
                <a:solidFill>
                  <a:srgbClr val="0070C0"/>
                </a:solidFill>
                <a:effectLst>
                  <a:outerShdw blurRad="38100" dist="38100" dir="2700000" algn="tl">
                    <a:srgbClr val="000000">
                      <a:alpha val="43137"/>
                    </a:srgbClr>
                  </a:outerShdw>
                </a:effectLst>
                <a:latin typeface="+mj-lt"/>
                <a:ea typeface="+mj-ea"/>
                <a:cs typeface="+mj-cs"/>
              </a:rPr>
              <a:t>respeitado;</a:t>
            </a:r>
            <a:endParaRPr lang="pt-BR" sz="2400" dirty="0">
              <a:solidFill>
                <a:srgbClr val="0070C0"/>
              </a:solidFill>
              <a:effectLst>
                <a:outerShdw blurRad="38100" dist="38100" dir="2700000" algn="tl">
                  <a:srgbClr val="000000">
                    <a:alpha val="43137"/>
                  </a:srgbClr>
                </a:outerShdw>
              </a:effectLst>
              <a:latin typeface="+mj-lt"/>
              <a:ea typeface="+mj-ea"/>
              <a:cs typeface="+mj-cs"/>
            </a:endParaRPr>
          </a:p>
          <a:p>
            <a:pPr lvl="0"/>
            <a:r>
              <a:rPr lang="pt-BR" sz="2400" b="1" u="sng" dirty="0">
                <a:solidFill>
                  <a:srgbClr val="0070C0"/>
                </a:solidFill>
                <a:effectLst>
                  <a:outerShdw blurRad="38100" dist="38100" dir="2700000" algn="tl">
                    <a:srgbClr val="000000">
                      <a:alpha val="43137"/>
                    </a:srgbClr>
                  </a:outerShdw>
                </a:effectLst>
                <a:latin typeface="+mj-lt"/>
                <a:ea typeface="+mj-ea"/>
                <a:cs typeface="+mj-cs"/>
              </a:rPr>
              <a:t>Saber </a:t>
            </a:r>
            <a:r>
              <a:rPr lang="pt-BR" sz="2400" b="1" u="sng" dirty="0" smtClean="0">
                <a:solidFill>
                  <a:srgbClr val="0070C0"/>
                </a:solidFill>
                <a:effectLst>
                  <a:outerShdw blurRad="38100" dist="38100" dir="2700000" algn="tl">
                    <a:srgbClr val="000000">
                      <a:alpha val="43137"/>
                    </a:srgbClr>
                  </a:outerShdw>
                </a:effectLst>
                <a:latin typeface="+mj-lt"/>
                <a:ea typeface="+mj-ea"/>
                <a:cs typeface="+mj-cs"/>
              </a:rPr>
              <a:t>reconhecer </a:t>
            </a:r>
            <a:r>
              <a:rPr lang="pt-BR" sz="2400" b="1" u="sng" dirty="0">
                <a:solidFill>
                  <a:srgbClr val="0070C0"/>
                </a:solidFill>
                <a:effectLst>
                  <a:outerShdw blurRad="38100" dist="38100" dir="2700000" algn="tl">
                    <a:srgbClr val="000000">
                      <a:alpha val="43137"/>
                    </a:srgbClr>
                  </a:outerShdw>
                </a:effectLst>
                <a:latin typeface="+mj-lt"/>
                <a:ea typeface="+mj-ea"/>
                <a:cs typeface="+mj-cs"/>
              </a:rPr>
              <a:t>os princípios </a:t>
            </a:r>
            <a:r>
              <a:rPr lang="pt-BR" sz="2400" b="1" u="sng" dirty="0" smtClean="0">
                <a:solidFill>
                  <a:srgbClr val="0070C0"/>
                </a:solidFill>
                <a:effectLst>
                  <a:outerShdw blurRad="38100" dist="38100" dir="2700000" algn="tl">
                    <a:srgbClr val="000000">
                      <a:alpha val="43137"/>
                    </a:srgbClr>
                  </a:outerShdw>
                </a:effectLst>
                <a:latin typeface="+mj-lt"/>
                <a:ea typeface="+mj-ea"/>
                <a:cs typeface="+mj-cs"/>
              </a:rPr>
              <a:t>nas “melhores práticas” </a:t>
            </a:r>
            <a:r>
              <a:rPr lang="pt-BR" sz="2400" dirty="0">
                <a:solidFill>
                  <a:srgbClr val="0070C0"/>
                </a:solidFill>
                <a:effectLst>
                  <a:outerShdw blurRad="38100" dist="38100" dir="2700000" algn="tl">
                    <a:srgbClr val="000000">
                      <a:alpha val="43137"/>
                    </a:srgbClr>
                  </a:outerShdw>
                </a:effectLst>
                <a:latin typeface="+mj-lt"/>
                <a:ea typeface="+mj-ea"/>
                <a:cs typeface="+mj-cs"/>
              </a:rPr>
              <a:t>– </a:t>
            </a:r>
            <a:r>
              <a:rPr lang="pt-BR" sz="2400" dirty="0" smtClean="0">
                <a:solidFill>
                  <a:srgbClr val="0070C0"/>
                </a:solidFill>
                <a:effectLst>
                  <a:outerShdw blurRad="38100" dist="38100" dir="2700000" algn="tl">
                    <a:srgbClr val="000000">
                      <a:alpha val="43137"/>
                    </a:srgbClr>
                  </a:outerShdw>
                </a:effectLst>
                <a:latin typeface="+mj-lt"/>
                <a:ea typeface="+mj-ea"/>
                <a:cs typeface="+mj-cs"/>
              </a:rPr>
              <a:t>perceber que as “melhores práticas” de cada religião são aquelas que despertam o divino no humano. </a:t>
            </a:r>
            <a:r>
              <a:rPr lang="pt-BR" sz="2400" dirty="0"/>
              <a:t>Por exemplo, nossos irmãos de determinada fé podem não ser vegetarianos, mas, nem por isso, menos caridosos, amorosos, honestos...</a:t>
            </a:r>
          </a:p>
        </p:txBody>
      </p:sp>
      <p:sp>
        <p:nvSpPr>
          <p:cNvPr id="6" name="Retângulo 5"/>
          <p:cNvSpPr/>
          <p:nvPr/>
        </p:nvSpPr>
        <p:spPr>
          <a:xfrm>
            <a:off x="1371600" y="408355"/>
            <a:ext cx="9155430" cy="535531"/>
          </a:xfrm>
          <a:prstGeom prst="rect">
            <a:avLst/>
          </a:prstGeom>
        </p:spPr>
        <p:txBody>
          <a:bodyPr wrap="square">
            <a:spAutoFit/>
          </a:bodyPr>
          <a:lstStyle/>
          <a:p>
            <a:pPr algn="ctr">
              <a:lnSpc>
                <a:spcPct val="90000"/>
              </a:lnSpc>
              <a:spcBef>
                <a:spcPct val="0"/>
              </a:spcBef>
              <a:spcAft>
                <a:spcPts val="1000"/>
              </a:spcAft>
            </a:pPr>
            <a:r>
              <a:rPr lang="pt-BR" sz="3200" dirty="0">
                <a:solidFill>
                  <a:srgbClr val="0070C0"/>
                </a:solidFill>
                <a:effectLst>
                  <a:outerShdw blurRad="38100" dist="38100" dir="2700000" algn="tl">
                    <a:srgbClr val="000000">
                      <a:alpha val="43137"/>
                    </a:srgbClr>
                  </a:outerShdw>
                </a:effectLst>
                <a:latin typeface="+mj-lt"/>
                <a:ea typeface="+mj-ea"/>
                <a:cs typeface="+mj-cs"/>
              </a:rPr>
              <a:t>EXPANSÃO ATRAVÉS DE ATIVIDADES INTER-RELIGIOSAS</a:t>
            </a:r>
          </a:p>
        </p:txBody>
      </p:sp>
    </p:spTree>
    <p:extLst>
      <p:ext uri="{BB962C8B-B14F-4D97-AF65-F5344CB8AC3E}">
        <p14:creationId xmlns:p14="http://schemas.microsoft.com/office/powerpoint/2010/main" xmlns="" val="1938523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711898" y="587920"/>
            <a:ext cx="2768204" cy="2955379"/>
          </a:xfrm>
          <a:prstGeom prst="rect">
            <a:avLst/>
          </a:prstGeom>
        </p:spPr>
      </p:pic>
      <p:sp>
        <p:nvSpPr>
          <p:cNvPr id="2" name="Título 1"/>
          <p:cNvSpPr>
            <a:spLocks noGrp="1"/>
          </p:cNvSpPr>
          <p:nvPr>
            <p:ph type="ctrTitle"/>
          </p:nvPr>
        </p:nvSpPr>
        <p:spPr>
          <a:xfrm>
            <a:off x="1524000" y="3543299"/>
            <a:ext cx="9144000" cy="801053"/>
          </a:xfrm>
        </p:spPr>
        <p:txBody>
          <a:bodyPr>
            <a:noAutofit/>
          </a:bodyPr>
          <a:lstStyle/>
          <a:p>
            <a:r>
              <a:rPr lang="pt-BR" sz="5400" dirty="0" smtClean="0">
                <a:solidFill>
                  <a:srgbClr val="0070C0"/>
                </a:solidFill>
                <a:effectLst>
                  <a:outerShdw blurRad="38100" dist="38100" dir="2700000" algn="tl">
                    <a:srgbClr val="000000">
                      <a:alpha val="43137"/>
                    </a:srgbClr>
                  </a:outerShdw>
                </a:effectLst>
              </a:rPr>
              <a:t>Aos Teus Pés, Swami!</a:t>
            </a:r>
            <a:endParaRPr lang="pt-BR" sz="5400" dirty="0">
              <a:solidFill>
                <a:srgbClr val="0070C0"/>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524000" y="4436428"/>
            <a:ext cx="9144000" cy="1072832"/>
          </a:xfrm>
        </p:spPr>
        <p:txBody>
          <a:bodyPr>
            <a:noAutofit/>
          </a:bodyPr>
          <a:lstStyle/>
          <a:p>
            <a:r>
              <a:rPr lang="pt-BR" sz="3600" dirty="0" smtClean="0">
                <a:solidFill>
                  <a:srgbClr val="0070C0"/>
                </a:solidFill>
                <a:effectLst>
                  <a:outerShdw blurRad="38100" dist="38100" dir="2700000" algn="tl">
                    <a:srgbClr val="000000">
                      <a:alpha val="43137"/>
                    </a:srgbClr>
                  </a:outerShdw>
                </a:effectLst>
              </a:rPr>
              <a:t>Om Sri Sai Ram!</a:t>
            </a:r>
          </a:p>
          <a:p>
            <a:r>
              <a:rPr lang="pt-BR" sz="1800" dirty="0" smtClean="0">
                <a:solidFill>
                  <a:srgbClr val="0070C0"/>
                </a:solidFill>
                <a:effectLst>
                  <a:outerShdw blurRad="38100" dist="38100" dir="2700000" algn="tl">
                    <a:srgbClr val="000000">
                      <a:alpha val="43137"/>
                    </a:srgbClr>
                  </a:outerShdw>
                </a:effectLst>
              </a:rPr>
              <a:t>Comitê de Expansão </a:t>
            </a:r>
          </a:p>
          <a:p>
            <a:r>
              <a:rPr lang="pt-BR" sz="1800" dirty="0" smtClean="0">
                <a:solidFill>
                  <a:srgbClr val="0070C0"/>
                </a:solidFill>
                <a:effectLst>
                  <a:outerShdw blurRad="38100" dist="38100" dir="2700000" algn="tl">
                    <a:srgbClr val="000000">
                      <a:alpha val="43137"/>
                    </a:srgbClr>
                  </a:outerShdw>
                </a:effectLst>
              </a:rPr>
              <a:t>Conselho Central do Brasil</a:t>
            </a:r>
          </a:p>
          <a:p>
            <a:r>
              <a:rPr lang="pt-BR" sz="1800" dirty="0" smtClean="0">
                <a:solidFill>
                  <a:srgbClr val="0070C0"/>
                </a:solidFill>
                <a:effectLst>
                  <a:outerShdw blurRad="38100" dist="38100" dir="2700000" algn="tl">
                    <a:srgbClr val="000000">
                      <a:alpha val="43137"/>
                    </a:srgbClr>
                  </a:outerShdw>
                </a:effectLst>
              </a:rPr>
              <a:t>2018</a:t>
            </a:r>
            <a:endParaRPr lang="pt-BR" sz="18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841430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57250" y="4610130"/>
            <a:ext cx="10664190" cy="1569660"/>
          </a:xfrm>
          <a:prstGeom prst="rect">
            <a:avLst/>
          </a:prstGeom>
        </p:spPr>
        <p:txBody>
          <a:bodyPr wrap="square">
            <a:spAutoFit/>
          </a:bodyPr>
          <a:lstStyle/>
          <a:p>
            <a:pPr>
              <a:spcAft>
                <a:spcPts val="0"/>
              </a:spcAft>
            </a:pPr>
            <a:r>
              <a:rPr lang="pt-BR" sz="1100" i="1" dirty="0">
                <a:solidFill>
                  <a:srgbClr val="000000"/>
                </a:solidFill>
                <a:latin typeface="Arial" panose="020B0604020202020204" pitchFamily="34" charset="0"/>
                <a:ea typeface="Arial" panose="020B0604020202020204" pitchFamily="34" charset="0"/>
              </a:rPr>
              <a:t>“</a:t>
            </a:r>
            <a:r>
              <a:rPr lang="pt-BR" sz="2400" i="1" dirty="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Um hindu deve se tornar um hindu melhor, um muçulmano deve ser um muçulmano melhor, um budista, um melhor budista e um cristão, um cristão melhor. Vocês devem ter fé total em sua religião e viver uma vida ideal” </a:t>
            </a:r>
            <a:endParaRPr lang="pt-BR" sz="2400" i="1" dirty="0" smtClean="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r">
              <a:spcAft>
                <a:spcPts val="0"/>
              </a:spcAft>
            </a:pPr>
            <a:r>
              <a:rPr lang="pt-BR" sz="2400" i="1" dirty="0" smtClean="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pt-BR" sz="1600" i="1" dirty="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r>
              <a:rPr lang="pt-BR" sz="1600" dirty="0">
                <a:solidFill>
                  <a:srgbClr val="0070C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1996, SSS XXIX.12 p.123</a:t>
            </a:r>
            <a:r>
              <a:rPr lang="pt-BR" sz="1600" i="1" dirty="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endParaRPr lang="pt-BR"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p:txBody>
      </p:sp>
      <p:sp>
        <p:nvSpPr>
          <p:cNvPr id="3" name="Retângulo 2"/>
          <p:cNvSpPr/>
          <p:nvPr/>
        </p:nvSpPr>
        <p:spPr>
          <a:xfrm>
            <a:off x="1371600" y="408355"/>
            <a:ext cx="9155430" cy="535531"/>
          </a:xfrm>
          <a:prstGeom prst="rect">
            <a:avLst/>
          </a:prstGeom>
        </p:spPr>
        <p:txBody>
          <a:bodyPr wrap="square">
            <a:spAutoFit/>
          </a:bodyPr>
          <a:lstStyle/>
          <a:p>
            <a:pPr algn="ctr">
              <a:lnSpc>
                <a:spcPct val="90000"/>
              </a:lnSpc>
              <a:spcBef>
                <a:spcPct val="0"/>
              </a:spcBef>
              <a:spcAft>
                <a:spcPts val="1000"/>
              </a:spcAft>
            </a:pPr>
            <a:r>
              <a:rPr lang="pt-BR" sz="3200" dirty="0">
                <a:solidFill>
                  <a:srgbClr val="0070C0"/>
                </a:solidFill>
                <a:effectLst>
                  <a:outerShdw blurRad="38100" dist="38100" dir="2700000" algn="tl">
                    <a:srgbClr val="000000">
                      <a:alpha val="43137"/>
                    </a:srgbClr>
                  </a:outerShdw>
                </a:effectLst>
                <a:latin typeface="+mj-lt"/>
                <a:ea typeface="+mj-ea"/>
                <a:cs typeface="+mj-cs"/>
              </a:rPr>
              <a:t>EXPANSÃO ATRAVÉS DE ATIVIDADES INTER-RELIGIOSAS</a:t>
            </a:r>
          </a:p>
        </p:txBody>
      </p:sp>
      <p:sp>
        <p:nvSpPr>
          <p:cNvPr id="4" name="Retângulo 3"/>
          <p:cNvSpPr/>
          <p:nvPr/>
        </p:nvSpPr>
        <p:spPr>
          <a:xfrm>
            <a:off x="857250" y="1271480"/>
            <a:ext cx="10184130" cy="3108543"/>
          </a:xfrm>
          <a:prstGeom prst="rect">
            <a:avLst/>
          </a:prstGeom>
        </p:spPr>
        <p:txBody>
          <a:bodyPr wrap="square">
            <a:spAutoFit/>
          </a:bodyPr>
          <a:lstStyle/>
          <a:p>
            <a:pPr algn="just"/>
            <a:r>
              <a:rPr lang="pt-BR" sz="2400" dirty="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O estímulo à unidade inter-religiosa, além de ser uma necessidade atual é uma meta fundamental da missão de Sathya Sai. </a:t>
            </a:r>
            <a:endParaRPr lang="pt-BR" sz="2400" dirty="0" smtClean="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just"/>
            <a:endParaRPr lang="pt-BR" sz="1200" dirty="0" smtClean="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just"/>
            <a:r>
              <a:rPr lang="pt-BR" sz="2400" dirty="0" smtClean="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 Organização Sathya Sai Internacional (OSSI) defende </a:t>
            </a:r>
            <a:r>
              <a:rPr lang="pt-BR" sz="2400" dirty="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 ênfase nas raízes comuns das religiões e o trabalho com os líderes religiosos da comunidade com base no respeito e apoio mútuos. </a:t>
            </a:r>
            <a:endParaRPr lang="pt-BR" sz="2400" dirty="0" smtClean="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just"/>
            <a:endParaRPr lang="pt-BR" sz="1200" dirty="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just"/>
            <a:r>
              <a:rPr lang="pt-BR" sz="2400" dirty="0" smtClean="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Bhagavan </a:t>
            </a:r>
            <a:r>
              <a:rPr lang="pt-BR" sz="2400" dirty="0">
                <a:solidFill>
                  <a:srgbClr val="0070C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Baba enfatizou a universalidade das fés e encorajou atividades inter-religiosas. </a:t>
            </a:r>
          </a:p>
        </p:txBody>
      </p:sp>
    </p:spTree>
    <p:extLst>
      <p:ext uri="{BB962C8B-B14F-4D97-AF65-F5344CB8AC3E}">
        <p14:creationId xmlns:p14="http://schemas.microsoft.com/office/powerpoint/2010/main" xmlns="" val="4080186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371600" y="408355"/>
            <a:ext cx="9155430" cy="535531"/>
          </a:xfrm>
          <a:prstGeom prst="rect">
            <a:avLst/>
          </a:prstGeom>
        </p:spPr>
        <p:txBody>
          <a:bodyPr wrap="square">
            <a:spAutoFit/>
          </a:bodyPr>
          <a:lstStyle/>
          <a:p>
            <a:pPr algn="ctr">
              <a:lnSpc>
                <a:spcPct val="90000"/>
              </a:lnSpc>
              <a:spcBef>
                <a:spcPct val="0"/>
              </a:spcBef>
              <a:spcAft>
                <a:spcPts val="1000"/>
              </a:spcAft>
            </a:pPr>
            <a:r>
              <a:rPr lang="pt-BR" sz="3200" dirty="0">
                <a:solidFill>
                  <a:srgbClr val="0070C0"/>
                </a:solidFill>
                <a:effectLst>
                  <a:outerShdw blurRad="38100" dist="38100" dir="2700000" algn="tl">
                    <a:srgbClr val="000000">
                      <a:alpha val="43137"/>
                    </a:srgbClr>
                  </a:outerShdw>
                </a:effectLst>
                <a:latin typeface="+mj-lt"/>
                <a:ea typeface="+mj-ea"/>
                <a:cs typeface="+mj-cs"/>
              </a:rPr>
              <a:t>EXPANSÃO ATRAVÉS DE ATIVIDADES INTER-RELIGIOSAS</a:t>
            </a:r>
          </a:p>
        </p:txBody>
      </p:sp>
      <p:sp>
        <p:nvSpPr>
          <p:cNvPr id="4" name="Retângulo 3"/>
          <p:cNvSpPr/>
          <p:nvPr/>
        </p:nvSpPr>
        <p:spPr>
          <a:xfrm>
            <a:off x="1371600" y="1188318"/>
            <a:ext cx="9155430" cy="535531"/>
          </a:xfrm>
          <a:prstGeom prst="rect">
            <a:avLst/>
          </a:prstGeom>
        </p:spPr>
        <p:txBody>
          <a:bodyPr wrap="square">
            <a:spAutoFit/>
          </a:bodyPr>
          <a:lstStyle/>
          <a:p>
            <a:pPr algn="ctr">
              <a:lnSpc>
                <a:spcPct val="90000"/>
              </a:lnSpc>
              <a:spcBef>
                <a:spcPct val="0"/>
              </a:spcBef>
              <a:spcAft>
                <a:spcPts val="1000"/>
              </a:spcAft>
            </a:pPr>
            <a:r>
              <a:rPr lang="pt-BR" sz="3200" dirty="0" smtClean="0">
                <a:solidFill>
                  <a:srgbClr val="0070C0"/>
                </a:solidFill>
                <a:effectLst>
                  <a:outerShdw blurRad="38100" dist="38100" dir="2700000" algn="tl">
                    <a:srgbClr val="000000">
                      <a:alpha val="43137"/>
                    </a:srgbClr>
                  </a:outerShdw>
                </a:effectLst>
                <a:latin typeface="+mj-lt"/>
                <a:ea typeface="+mj-ea"/>
                <a:cs typeface="+mj-cs"/>
              </a:rPr>
              <a:t>“O nosso Centro Sai é Inter-religioso”?</a:t>
            </a:r>
            <a:endParaRPr lang="pt-BR" sz="3200" dirty="0">
              <a:solidFill>
                <a:srgbClr val="0070C0"/>
              </a:solidFill>
              <a:effectLst>
                <a:outerShdw blurRad="38100" dist="38100" dir="2700000" algn="tl">
                  <a:srgbClr val="000000">
                    <a:alpha val="43137"/>
                  </a:srgbClr>
                </a:outerShdw>
              </a:effectLst>
              <a:latin typeface="+mj-lt"/>
              <a:ea typeface="+mj-ea"/>
              <a:cs typeface="+mj-cs"/>
            </a:endParaRPr>
          </a:p>
        </p:txBody>
      </p:sp>
      <p:sp>
        <p:nvSpPr>
          <p:cNvPr id="2" name="Retângulo 1"/>
          <p:cNvSpPr/>
          <p:nvPr/>
        </p:nvSpPr>
        <p:spPr>
          <a:xfrm>
            <a:off x="377190" y="3945672"/>
            <a:ext cx="11327130" cy="2677656"/>
          </a:xfrm>
          <a:prstGeom prst="rect">
            <a:avLst/>
          </a:prstGeom>
        </p:spPr>
        <p:txBody>
          <a:bodyPr wrap="square">
            <a:spAutoFit/>
          </a:bodyPr>
          <a:lstStyle/>
          <a:p>
            <a:pPr marL="514350" lvl="0" indent="-514350" algn="just">
              <a:buFont typeface="+mj-lt"/>
              <a:buAutoNum type="arabicPeriod" startAt="2"/>
            </a:pPr>
            <a:r>
              <a:rPr lang="pt-BR" sz="2800" dirty="0" smtClean="0">
                <a:solidFill>
                  <a:srgbClr val="0070C0"/>
                </a:solidFill>
                <a:effectLst>
                  <a:outerShdw blurRad="38100" dist="38100" dir="2700000" algn="tl">
                    <a:srgbClr val="000000">
                      <a:alpha val="43137"/>
                    </a:srgbClr>
                  </a:outerShdw>
                </a:effectLst>
                <a:latin typeface="+mj-lt"/>
                <a:ea typeface="+mj-ea"/>
                <a:cs typeface="+mj-cs"/>
              </a:rPr>
              <a:t>Os </a:t>
            </a:r>
            <a:r>
              <a:rPr lang="pt-BR" sz="2800" dirty="0">
                <a:solidFill>
                  <a:srgbClr val="0070C0"/>
                </a:solidFill>
                <a:effectLst>
                  <a:outerShdw blurRad="38100" dist="38100" dir="2700000" algn="tl">
                    <a:srgbClr val="000000">
                      <a:alpha val="43137"/>
                    </a:srgbClr>
                  </a:outerShdw>
                </a:effectLst>
                <a:latin typeface="+mj-lt"/>
                <a:ea typeface="+mj-ea"/>
                <a:cs typeface="+mj-cs"/>
              </a:rPr>
              <a:t>Centros Sathya Sai deveriam garantir que a promoção da mensagem da unidade das religiões não se limite ao uso do símbolo Sarva Dharma ou em cantar canções devocionais para diversas fés. Cada Centro deve ser visto, tanto na sua aparência física, quanto nas atividades realizadas, como um local que recebe bem gente de todas as fés. Isto inclui tudo, desde a decoração do Centro aos materiais impressos, vídeos e outras mídias.</a:t>
            </a:r>
          </a:p>
        </p:txBody>
      </p:sp>
      <p:sp>
        <p:nvSpPr>
          <p:cNvPr id="6" name="Retângulo 5"/>
          <p:cNvSpPr/>
          <p:nvPr/>
        </p:nvSpPr>
        <p:spPr>
          <a:xfrm>
            <a:off x="377190" y="1808262"/>
            <a:ext cx="11327130" cy="2246769"/>
          </a:xfrm>
          <a:prstGeom prst="rect">
            <a:avLst/>
          </a:prstGeom>
        </p:spPr>
        <p:txBody>
          <a:bodyPr wrap="square">
            <a:spAutoFit/>
          </a:bodyPr>
          <a:lstStyle/>
          <a:p>
            <a:pPr marL="514350" lvl="0" indent="-514350" algn="just">
              <a:buFont typeface="+mj-lt"/>
              <a:buAutoNum type="arabicPeriod"/>
            </a:pPr>
            <a:r>
              <a:rPr lang="pt-BR" sz="2800" dirty="0">
                <a:solidFill>
                  <a:srgbClr val="0070C0"/>
                </a:solidFill>
                <a:effectLst>
                  <a:outerShdw blurRad="38100" dist="38100" dir="2700000" algn="tl">
                    <a:srgbClr val="000000">
                      <a:alpha val="43137"/>
                    </a:srgbClr>
                  </a:outerShdw>
                </a:effectLst>
                <a:latin typeface="+mj-lt"/>
                <a:ea typeface="+mj-ea"/>
                <a:cs typeface="+mj-cs"/>
              </a:rPr>
              <a:t>A OSSI e os Centros e Grupos Sathya Sai deveriam se assegurar de que seus membros, </a:t>
            </a:r>
            <a:r>
              <a:rPr lang="pt-BR" sz="2800" dirty="0">
                <a:solidFill>
                  <a:srgbClr val="FF0000"/>
                </a:solidFill>
                <a:effectLst>
                  <a:outerShdw blurRad="38100" dist="38100" dir="2700000" algn="tl">
                    <a:srgbClr val="000000">
                      <a:alpha val="43137"/>
                    </a:srgbClr>
                  </a:outerShdw>
                </a:effectLst>
                <a:latin typeface="+mj-lt"/>
                <a:ea typeface="+mj-ea"/>
                <a:cs typeface="+mj-cs"/>
              </a:rPr>
              <a:t>especialmente os dirigentes </a:t>
            </a:r>
            <a:r>
              <a:rPr lang="pt-BR" sz="2800" dirty="0">
                <a:solidFill>
                  <a:srgbClr val="0070C0"/>
                </a:solidFill>
                <a:effectLst>
                  <a:outerShdw blurRad="38100" dist="38100" dir="2700000" algn="tl">
                    <a:srgbClr val="000000">
                      <a:alpha val="43137"/>
                    </a:srgbClr>
                  </a:outerShdw>
                </a:effectLst>
                <a:latin typeface="+mj-lt"/>
                <a:ea typeface="+mj-ea"/>
                <a:cs typeface="+mj-cs"/>
              </a:rPr>
              <a:t>estejam completamente informados sobre os conceitos e ensinamentos básicos das principais religiões – no mínimo daquelas religiões presentes em suas comunidades locais</a:t>
            </a:r>
            <a:r>
              <a:rPr lang="pt-BR" sz="2800" dirty="0" smtClean="0">
                <a:solidFill>
                  <a:srgbClr val="0070C0"/>
                </a:solidFill>
                <a:effectLst>
                  <a:outerShdw blurRad="38100" dist="38100" dir="2700000" algn="tl">
                    <a:srgbClr val="000000">
                      <a:alpha val="43137"/>
                    </a:srgbClr>
                  </a:outerShdw>
                </a:effectLst>
                <a:latin typeface="+mj-lt"/>
                <a:ea typeface="+mj-ea"/>
                <a:cs typeface="+mj-cs"/>
              </a:rPr>
              <a:t>.</a:t>
            </a:r>
            <a:endParaRPr lang="pt-BR" sz="2800" dirty="0">
              <a:solidFill>
                <a:srgbClr val="0070C0"/>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xmlns="" val="213317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601787" y="408355"/>
            <a:ext cx="9155430" cy="978729"/>
          </a:xfrm>
          <a:prstGeom prst="rect">
            <a:avLst/>
          </a:prstGeom>
        </p:spPr>
        <p:txBody>
          <a:bodyPr wrap="square">
            <a:spAutoFit/>
          </a:bodyPr>
          <a:lstStyle/>
          <a:p>
            <a:pPr algn="ctr">
              <a:lnSpc>
                <a:spcPct val="90000"/>
              </a:lnSpc>
              <a:spcBef>
                <a:spcPct val="0"/>
              </a:spcBef>
              <a:spcAft>
                <a:spcPts val="1000"/>
              </a:spcAft>
            </a:pPr>
            <a:r>
              <a:rPr lang="pt-BR" sz="3200" dirty="0">
                <a:solidFill>
                  <a:srgbClr val="0070C0"/>
                </a:solidFill>
                <a:effectLst>
                  <a:outerShdw blurRad="38100" dist="38100" dir="2700000" algn="tl">
                    <a:srgbClr val="000000">
                      <a:alpha val="43137"/>
                    </a:srgbClr>
                  </a:outerShdw>
                </a:effectLst>
                <a:latin typeface="+mj-lt"/>
                <a:ea typeface="+mj-ea"/>
                <a:cs typeface="+mj-cs"/>
              </a:rPr>
              <a:t>EXPANSÃO ATRAVÉS DE ATIVIDADES </a:t>
            </a:r>
            <a:r>
              <a:rPr lang="pt-BR" sz="3200" dirty="0" smtClean="0">
                <a:solidFill>
                  <a:srgbClr val="0070C0"/>
                </a:solidFill>
                <a:effectLst>
                  <a:outerShdw blurRad="38100" dist="38100" dir="2700000" algn="tl">
                    <a:srgbClr val="000000">
                      <a:alpha val="43137"/>
                    </a:srgbClr>
                  </a:outerShdw>
                </a:effectLst>
                <a:latin typeface="+mj-lt"/>
                <a:ea typeface="+mj-ea"/>
                <a:cs typeface="+mj-cs"/>
              </a:rPr>
              <a:t>INTER-RELIGIOSAS INICIATIVAS NO BRASIL</a:t>
            </a:r>
            <a:endParaRPr lang="pt-BR" sz="3200" dirty="0">
              <a:solidFill>
                <a:srgbClr val="0070C0"/>
              </a:solidFill>
              <a:effectLst>
                <a:outerShdw blurRad="38100" dist="38100" dir="2700000" algn="tl">
                  <a:srgbClr val="000000">
                    <a:alpha val="43137"/>
                  </a:srgbClr>
                </a:outerShdw>
              </a:effectLst>
              <a:latin typeface="+mj-lt"/>
              <a:ea typeface="+mj-ea"/>
              <a:cs typeface="+mj-cs"/>
            </a:endParaRPr>
          </a:p>
        </p:txBody>
      </p:sp>
      <p:pic>
        <p:nvPicPr>
          <p:cNvPr id="3" name="Imagem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23508" y="1387084"/>
            <a:ext cx="3259972" cy="4802480"/>
          </a:xfrm>
          <a:prstGeom prst="rect">
            <a:avLst/>
          </a:prstGeom>
        </p:spPr>
      </p:pic>
      <p:pic>
        <p:nvPicPr>
          <p:cNvPr id="4" name="Imagem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375524" y="1387084"/>
            <a:ext cx="3881300" cy="4758934"/>
          </a:xfrm>
          <a:prstGeom prst="rect">
            <a:avLst/>
          </a:prstGeom>
        </p:spPr>
      </p:pic>
      <p:sp>
        <p:nvSpPr>
          <p:cNvPr id="5" name="CaixaDeTexto 4"/>
          <p:cNvSpPr txBox="1"/>
          <p:nvPr/>
        </p:nvSpPr>
        <p:spPr>
          <a:xfrm>
            <a:off x="2679124" y="6189564"/>
            <a:ext cx="1348740" cy="584775"/>
          </a:xfrm>
          <a:prstGeom prst="rect">
            <a:avLst/>
          </a:prstGeom>
          <a:noFill/>
        </p:spPr>
        <p:txBody>
          <a:bodyPr wrap="square" rtlCol="0">
            <a:spAutoFit/>
          </a:bodyPr>
          <a:lstStyle/>
          <a:p>
            <a:pPr algn="ctr"/>
            <a:r>
              <a:rPr lang="pt-BR" sz="3200" dirty="0">
                <a:solidFill>
                  <a:srgbClr val="0070C0"/>
                </a:solidFill>
                <a:effectLst>
                  <a:outerShdw blurRad="38100" dist="38100" dir="2700000" algn="tl">
                    <a:srgbClr val="000000">
                      <a:alpha val="43137"/>
                    </a:srgbClr>
                  </a:outerShdw>
                </a:effectLst>
                <a:latin typeface="+mj-lt"/>
                <a:ea typeface="+mj-ea"/>
                <a:cs typeface="+mj-cs"/>
              </a:rPr>
              <a:t>2000</a:t>
            </a:r>
          </a:p>
        </p:txBody>
      </p:sp>
      <p:sp>
        <p:nvSpPr>
          <p:cNvPr id="6" name="CaixaDeTexto 5"/>
          <p:cNvSpPr txBox="1"/>
          <p:nvPr/>
        </p:nvSpPr>
        <p:spPr>
          <a:xfrm>
            <a:off x="8641804" y="6174812"/>
            <a:ext cx="1348740" cy="584775"/>
          </a:xfrm>
          <a:prstGeom prst="rect">
            <a:avLst/>
          </a:prstGeom>
          <a:noFill/>
        </p:spPr>
        <p:txBody>
          <a:bodyPr wrap="square" rtlCol="0">
            <a:spAutoFit/>
          </a:bodyPr>
          <a:lstStyle/>
          <a:p>
            <a:pPr algn="ctr"/>
            <a:r>
              <a:rPr lang="pt-BR" sz="3200" dirty="0" smtClean="0">
                <a:solidFill>
                  <a:srgbClr val="0070C0"/>
                </a:solidFill>
                <a:effectLst>
                  <a:outerShdw blurRad="38100" dist="38100" dir="2700000" algn="tl">
                    <a:srgbClr val="000000">
                      <a:alpha val="43137"/>
                    </a:srgbClr>
                  </a:outerShdw>
                </a:effectLst>
                <a:latin typeface="+mj-lt"/>
                <a:ea typeface="+mj-ea"/>
                <a:cs typeface="+mj-cs"/>
              </a:rPr>
              <a:t>2001</a:t>
            </a:r>
            <a:endParaRPr lang="pt-BR" sz="3200" dirty="0">
              <a:solidFill>
                <a:srgbClr val="0070C0"/>
              </a:solidFill>
              <a:effectLst>
                <a:outerShdw blurRad="38100" dist="38100" dir="2700000" algn="tl">
                  <a:srgbClr val="000000">
                    <a:alpha val="43137"/>
                  </a:srgbClr>
                </a:outerShdw>
              </a:effectLst>
              <a:latin typeface="+mj-lt"/>
              <a:ea typeface="+mj-ea"/>
              <a:cs typeface="+mj-cs"/>
            </a:endParaRPr>
          </a:p>
        </p:txBody>
      </p:sp>
      <p:pic>
        <p:nvPicPr>
          <p:cNvPr id="7" name="Imagem 6"/>
          <p:cNvPicPr>
            <a:picLocks noChangeAspect="1"/>
          </p:cNvPicPr>
          <p:nvPr/>
        </p:nvPicPr>
        <p:blipFill rotWithShape="1">
          <a:blip r:embed="rId5" cstate="print">
            <a:extLst>
              <a:ext uri="{28A0092B-C50C-407E-A947-70E740481C1C}">
                <a14:useLocalDpi xmlns:a14="http://schemas.microsoft.com/office/drawing/2010/main" xmlns="" val="0"/>
              </a:ext>
            </a:extLst>
          </a:blip>
          <a:srcRect l="7426" t="78333" b="6833"/>
          <a:stretch/>
        </p:blipFill>
        <p:spPr>
          <a:xfrm>
            <a:off x="2391082" y="5120640"/>
            <a:ext cx="8843121" cy="1737360"/>
          </a:xfrm>
          <a:prstGeom prst="rect">
            <a:avLst/>
          </a:prstGeom>
        </p:spPr>
      </p:pic>
    </p:spTree>
    <p:extLst>
      <p:ext uri="{BB962C8B-B14F-4D97-AF65-F5344CB8AC3E}">
        <p14:creationId xmlns:p14="http://schemas.microsoft.com/office/powerpoint/2010/main" xmlns="" val="417869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anim calcmode="lin" valueType="num">
                                      <p:cBhvr>
                                        <p:cTn id="10" dur="500" fill="hold"/>
                                        <p:tgtEl>
                                          <p:spTgt spid="7"/>
                                        </p:tgtEl>
                                        <p:attrNameLst>
                                          <p:attrName>ppt_x</p:attrName>
                                        </p:attrNameLst>
                                      </p:cBhvr>
                                      <p:tavLst>
                                        <p:tav tm="0">
                                          <p:val>
                                            <p:fltVal val="0.5"/>
                                          </p:val>
                                        </p:tav>
                                        <p:tav tm="100000">
                                          <p:val>
                                            <p:strVal val="#ppt_x"/>
                                          </p:val>
                                        </p:tav>
                                      </p:tavLst>
                                    </p:anim>
                                    <p:anim calcmode="lin" valueType="num">
                                      <p:cBhvr>
                                        <p:cTn id="11" dur="500" fill="hold"/>
                                        <p:tgtEl>
                                          <p:spTgt spid="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601787" y="408355"/>
            <a:ext cx="9155430" cy="978729"/>
          </a:xfrm>
          <a:prstGeom prst="rect">
            <a:avLst/>
          </a:prstGeom>
        </p:spPr>
        <p:txBody>
          <a:bodyPr wrap="square">
            <a:spAutoFit/>
          </a:bodyPr>
          <a:lstStyle/>
          <a:p>
            <a:pPr algn="ctr">
              <a:lnSpc>
                <a:spcPct val="90000"/>
              </a:lnSpc>
              <a:spcBef>
                <a:spcPct val="0"/>
              </a:spcBef>
              <a:spcAft>
                <a:spcPts val="1000"/>
              </a:spcAft>
            </a:pPr>
            <a:r>
              <a:rPr lang="pt-BR" sz="3200" dirty="0">
                <a:solidFill>
                  <a:srgbClr val="0070C0"/>
                </a:solidFill>
                <a:effectLst>
                  <a:outerShdw blurRad="38100" dist="38100" dir="2700000" algn="tl">
                    <a:srgbClr val="000000">
                      <a:alpha val="43137"/>
                    </a:srgbClr>
                  </a:outerShdw>
                </a:effectLst>
                <a:latin typeface="+mj-lt"/>
                <a:ea typeface="+mj-ea"/>
                <a:cs typeface="+mj-cs"/>
              </a:rPr>
              <a:t>EXPANSÃO ATRAVÉS DE ATIVIDADES </a:t>
            </a:r>
            <a:r>
              <a:rPr lang="pt-BR" sz="3200" dirty="0" smtClean="0">
                <a:solidFill>
                  <a:srgbClr val="0070C0"/>
                </a:solidFill>
                <a:effectLst>
                  <a:outerShdw blurRad="38100" dist="38100" dir="2700000" algn="tl">
                    <a:srgbClr val="000000">
                      <a:alpha val="43137"/>
                    </a:srgbClr>
                  </a:outerShdw>
                </a:effectLst>
                <a:latin typeface="+mj-lt"/>
                <a:ea typeface="+mj-ea"/>
                <a:cs typeface="+mj-cs"/>
              </a:rPr>
              <a:t>INTER-RELIGIOSAS INICIATIVAS NO BRASIL</a:t>
            </a:r>
            <a:endParaRPr lang="pt-BR" sz="3200" dirty="0">
              <a:solidFill>
                <a:srgbClr val="0070C0"/>
              </a:solidFill>
              <a:effectLst>
                <a:outerShdw blurRad="38100" dist="38100" dir="2700000" algn="tl">
                  <a:srgbClr val="000000">
                    <a:alpha val="43137"/>
                  </a:srgbClr>
                </a:outerShdw>
              </a:effectLst>
              <a:latin typeface="+mj-lt"/>
              <a:ea typeface="+mj-ea"/>
              <a:cs typeface="+mj-cs"/>
            </a:endParaRPr>
          </a:p>
        </p:txBody>
      </p:sp>
      <p:pic>
        <p:nvPicPr>
          <p:cNvPr id="9" name="Imagem 8"/>
          <p:cNvPicPr>
            <a:picLocks noChangeAspect="1"/>
          </p:cNvPicPr>
          <p:nvPr/>
        </p:nvPicPr>
        <p:blipFill>
          <a:blip r:embed="rId3"/>
          <a:stretch>
            <a:fillRect/>
          </a:stretch>
        </p:blipFill>
        <p:spPr>
          <a:xfrm>
            <a:off x="1418907" y="1387084"/>
            <a:ext cx="9521190" cy="5314152"/>
          </a:xfrm>
          <a:prstGeom prst="rect">
            <a:avLst/>
          </a:prstGeom>
        </p:spPr>
      </p:pic>
    </p:spTree>
    <p:extLst>
      <p:ext uri="{BB962C8B-B14F-4D97-AF65-F5344CB8AC3E}">
        <p14:creationId xmlns:p14="http://schemas.microsoft.com/office/powerpoint/2010/main" xmlns="" val="1647670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371600" y="408355"/>
            <a:ext cx="9155430" cy="535531"/>
          </a:xfrm>
          <a:prstGeom prst="rect">
            <a:avLst/>
          </a:prstGeom>
        </p:spPr>
        <p:txBody>
          <a:bodyPr wrap="square">
            <a:spAutoFit/>
          </a:bodyPr>
          <a:lstStyle/>
          <a:p>
            <a:pPr algn="ctr">
              <a:lnSpc>
                <a:spcPct val="90000"/>
              </a:lnSpc>
              <a:spcBef>
                <a:spcPct val="0"/>
              </a:spcBef>
              <a:spcAft>
                <a:spcPts val="1000"/>
              </a:spcAft>
            </a:pPr>
            <a:r>
              <a:rPr lang="pt-BR" sz="3200" dirty="0">
                <a:solidFill>
                  <a:srgbClr val="0070C0"/>
                </a:solidFill>
                <a:effectLst>
                  <a:outerShdw blurRad="38100" dist="38100" dir="2700000" algn="tl">
                    <a:srgbClr val="000000">
                      <a:alpha val="43137"/>
                    </a:srgbClr>
                  </a:outerShdw>
                </a:effectLst>
                <a:latin typeface="+mj-lt"/>
                <a:ea typeface="+mj-ea"/>
                <a:cs typeface="+mj-cs"/>
              </a:rPr>
              <a:t>EXPANSÃO ATRAVÉS DE ATIVIDADES INTER-RELIGIOSAS</a:t>
            </a:r>
          </a:p>
        </p:txBody>
      </p:sp>
      <p:sp>
        <p:nvSpPr>
          <p:cNvPr id="4" name="Retângulo 3"/>
          <p:cNvSpPr/>
          <p:nvPr/>
        </p:nvSpPr>
        <p:spPr>
          <a:xfrm>
            <a:off x="1371600" y="1314048"/>
            <a:ext cx="9155430" cy="535531"/>
          </a:xfrm>
          <a:prstGeom prst="rect">
            <a:avLst/>
          </a:prstGeom>
        </p:spPr>
        <p:txBody>
          <a:bodyPr wrap="square">
            <a:spAutoFit/>
          </a:bodyPr>
          <a:lstStyle/>
          <a:p>
            <a:pPr algn="ctr">
              <a:lnSpc>
                <a:spcPct val="90000"/>
              </a:lnSpc>
              <a:spcBef>
                <a:spcPct val="0"/>
              </a:spcBef>
              <a:spcAft>
                <a:spcPts val="1000"/>
              </a:spcAft>
            </a:pPr>
            <a:r>
              <a:rPr lang="pt-BR" sz="3200" dirty="0" smtClean="0">
                <a:solidFill>
                  <a:srgbClr val="0070C0"/>
                </a:solidFill>
                <a:effectLst>
                  <a:outerShdw blurRad="38100" dist="38100" dir="2700000" algn="tl">
                    <a:srgbClr val="000000">
                      <a:alpha val="43137"/>
                    </a:srgbClr>
                  </a:outerShdw>
                </a:effectLst>
                <a:latin typeface="+mj-lt"/>
                <a:ea typeface="+mj-ea"/>
                <a:cs typeface="+mj-cs"/>
              </a:rPr>
              <a:t>“O nosso Centro Sai é Inter-religioso”?</a:t>
            </a:r>
            <a:endParaRPr lang="pt-BR" sz="3200" dirty="0">
              <a:solidFill>
                <a:srgbClr val="0070C0"/>
              </a:solidFill>
              <a:effectLst>
                <a:outerShdw blurRad="38100" dist="38100" dir="2700000" algn="tl">
                  <a:srgbClr val="000000">
                    <a:alpha val="43137"/>
                  </a:srgbClr>
                </a:outerShdw>
              </a:effectLst>
              <a:latin typeface="+mj-lt"/>
              <a:ea typeface="+mj-ea"/>
              <a:cs typeface="+mj-cs"/>
            </a:endParaRPr>
          </a:p>
        </p:txBody>
      </p:sp>
      <p:sp>
        <p:nvSpPr>
          <p:cNvPr id="6" name="Retângulo 5"/>
          <p:cNvSpPr/>
          <p:nvPr/>
        </p:nvSpPr>
        <p:spPr>
          <a:xfrm>
            <a:off x="285750" y="2219741"/>
            <a:ext cx="11327130" cy="3539430"/>
          </a:xfrm>
          <a:prstGeom prst="rect">
            <a:avLst/>
          </a:prstGeom>
        </p:spPr>
        <p:txBody>
          <a:bodyPr wrap="square">
            <a:spAutoFit/>
          </a:bodyPr>
          <a:lstStyle/>
          <a:p>
            <a:pPr fontAlgn="t"/>
            <a:r>
              <a:rPr lang="pt-BR" sz="2800" dirty="0">
                <a:solidFill>
                  <a:srgbClr val="0070C0"/>
                </a:solidFill>
                <a:effectLst>
                  <a:outerShdw blurRad="38100" dist="38100" dir="2700000" algn="tl">
                    <a:srgbClr val="000000">
                      <a:alpha val="43137"/>
                    </a:srgbClr>
                  </a:outerShdw>
                </a:effectLst>
                <a:latin typeface="+mj-lt"/>
                <a:ea typeface="+mj-ea"/>
                <a:cs typeface="+mj-cs"/>
              </a:rPr>
              <a:t>1) Fale sobre sua própria vivência religiosa. Como foi a sua 'história religiosa' antes e depois de conhecer Sai </a:t>
            </a:r>
            <a:r>
              <a:rPr lang="pt-BR" sz="2800" dirty="0" smtClean="0">
                <a:solidFill>
                  <a:srgbClr val="0070C0"/>
                </a:solidFill>
                <a:effectLst>
                  <a:outerShdw blurRad="38100" dist="38100" dir="2700000" algn="tl">
                    <a:srgbClr val="000000">
                      <a:alpha val="43137"/>
                    </a:srgbClr>
                  </a:outerShdw>
                </a:effectLst>
                <a:latin typeface="+mj-lt"/>
                <a:ea typeface="+mj-ea"/>
                <a:cs typeface="+mj-cs"/>
              </a:rPr>
              <a:t>Baba? </a:t>
            </a:r>
            <a:r>
              <a:rPr lang="pt-BR" sz="2800" dirty="0">
                <a:solidFill>
                  <a:srgbClr val="0070C0"/>
                </a:solidFill>
                <a:effectLst>
                  <a:outerShdw blurRad="38100" dist="38100" dir="2700000" algn="tl">
                    <a:srgbClr val="000000">
                      <a:alpha val="43137"/>
                    </a:srgbClr>
                  </a:outerShdw>
                </a:effectLst>
                <a:latin typeface="+mj-lt"/>
                <a:ea typeface="+mj-ea"/>
                <a:cs typeface="+mj-cs"/>
              </a:rPr>
              <a:t>Como era, o que mudou, etc. </a:t>
            </a:r>
          </a:p>
          <a:p>
            <a:pPr fontAlgn="t"/>
            <a:r>
              <a:rPr lang="pt-BR" sz="2800" dirty="0">
                <a:solidFill>
                  <a:srgbClr val="0070C0"/>
                </a:solidFill>
                <a:effectLst>
                  <a:outerShdw blurRad="38100" dist="38100" dir="2700000" algn="tl">
                    <a:srgbClr val="000000">
                      <a:alpha val="43137"/>
                    </a:srgbClr>
                  </a:outerShdw>
                </a:effectLst>
                <a:latin typeface="+mj-lt"/>
                <a:ea typeface="+mj-ea"/>
                <a:cs typeface="+mj-cs"/>
              </a:rPr>
              <a:t/>
            </a:r>
            <a:br>
              <a:rPr lang="pt-BR" sz="2800" dirty="0">
                <a:solidFill>
                  <a:srgbClr val="0070C0"/>
                </a:solidFill>
                <a:effectLst>
                  <a:outerShdw blurRad="38100" dist="38100" dir="2700000" algn="tl">
                    <a:srgbClr val="000000">
                      <a:alpha val="43137"/>
                    </a:srgbClr>
                  </a:outerShdw>
                </a:effectLst>
                <a:latin typeface="+mj-lt"/>
                <a:ea typeface="+mj-ea"/>
                <a:cs typeface="+mj-cs"/>
              </a:rPr>
            </a:br>
            <a:r>
              <a:rPr lang="pt-BR" sz="2800" dirty="0">
                <a:solidFill>
                  <a:srgbClr val="0070C0"/>
                </a:solidFill>
                <a:effectLst>
                  <a:outerShdw blurRad="38100" dist="38100" dir="2700000" algn="tl">
                    <a:srgbClr val="000000">
                      <a:alpha val="43137"/>
                    </a:srgbClr>
                  </a:outerShdw>
                </a:effectLst>
                <a:latin typeface="+mj-lt"/>
                <a:ea typeface="+mj-ea"/>
                <a:cs typeface="+mj-cs"/>
              </a:rPr>
              <a:t>2) Você se considera hoje um melhor praticante dos princípios de sua própria religião?</a:t>
            </a:r>
          </a:p>
          <a:p>
            <a:pPr fontAlgn="t"/>
            <a:endParaRPr lang="pt-BR" sz="2800" dirty="0">
              <a:solidFill>
                <a:srgbClr val="0070C0"/>
              </a:solidFill>
              <a:effectLst>
                <a:outerShdw blurRad="38100" dist="38100" dir="2700000" algn="tl">
                  <a:srgbClr val="000000">
                    <a:alpha val="43137"/>
                  </a:srgbClr>
                </a:outerShdw>
              </a:effectLst>
              <a:latin typeface="+mj-lt"/>
              <a:ea typeface="+mj-ea"/>
              <a:cs typeface="+mj-cs"/>
            </a:endParaRPr>
          </a:p>
          <a:p>
            <a:pPr fontAlgn="t"/>
            <a:r>
              <a:rPr lang="pt-BR" sz="2800" dirty="0">
                <a:solidFill>
                  <a:srgbClr val="0070C0"/>
                </a:solidFill>
                <a:effectLst>
                  <a:outerShdw blurRad="38100" dist="38100" dir="2700000" algn="tl">
                    <a:srgbClr val="000000">
                      <a:alpha val="43137"/>
                    </a:srgbClr>
                  </a:outerShdw>
                </a:effectLst>
                <a:latin typeface="+mj-lt"/>
                <a:ea typeface="+mj-ea"/>
                <a:cs typeface="+mj-cs"/>
              </a:rPr>
              <a:t>3) Sua visão da Mensagem de Swami sobre Unidade das Religiões - </a:t>
            </a:r>
            <a:r>
              <a:rPr lang="pt-BR" sz="2800" dirty="0" smtClean="0">
                <a:solidFill>
                  <a:srgbClr val="0070C0"/>
                </a:solidFill>
                <a:effectLst>
                  <a:outerShdw blurRad="38100" dist="38100" dir="2700000" algn="tl">
                    <a:srgbClr val="000000">
                      <a:alpha val="43137"/>
                    </a:srgbClr>
                  </a:outerShdw>
                </a:effectLst>
                <a:latin typeface="+mj-lt"/>
                <a:ea typeface="+mj-ea"/>
                <a:cs typeface="+mj-cs"/>
              </a:rPr>
              <a:t> que sentido ela </a:t>
            </a:r>
            <a:r>
              <a:rPr lang="pt-BR" sz="2800" dirty="0">
                <a:solidFill>
                  <a:srgbClr val="0070C0"/>
                </a:solidFill>
                <a:effectLst>
                  <a:outerShdw blurRad="38100" dist="38100" dir="2700000" algn="tl">
                    <a:srgbClr val="000000">
                      <a:alpha val="43137"/>
                    </a:srgbClr>
                  </a:outerShdw>
                </a:effectLst>
                <a:latin typeface="+mj-lt"/>
                <a:ea typeface="+mj-ea"/>
                <a:cs typeface="+mj-cs"/>
              </a:rPr>
              <a:t>faz </a:t>
            </a:r>
            <a:r>
              <a:rPr lang="pt-BR" sz="2800" dirty="0" smtClean="0">
                <a:solidFill>
                  <a:srgbClr val="0070C0"/>
                </a:solidFill>
                <a:effectLst>
                  <a:outerShdw blurRad="38100" dist="38100" dir="2700000" algn="tl">
                    <a:srgbClr val="000000">
                      <a:alpha val="43137"/>
                    </a:srgbClr>
                  </a:outerShdw>
                </a:effectLst>
                <a:latin typeface="+mj-lt"/>
                <a:ea typeface="+mj-ea"/>
                <a:cs typeface="+mj-cs"/>
              </a:rPr>
              <a:t>para </a:t>
            </a:r>
            <a:r>
              <a:rPr lang="pt-BR" sz="2800" dirty="0">
                <a:solidFill>
                  <a:srgbClr val="0070C0"/>
                </a:solidFill>
                <a:effectLst>
                  <a:outerShdw blurRad="38100" dist="38100" dir="2700000" algn="tl">
                    <a:srgbClr val="000000">
                      <a:alpha val="43137"/>
                    </a:srgbClr>
                  </a:outerShdw>
                </a:effectLst>
                <a:latin typeface="+mj-lt"/>
                <a:ea typeface="+mj-ea"/>
                <a:cs typeface="+mj-cs"/>
              </a:rPr>
              <a:t>você</a:t>
            </a:r>
            <a:r>
              <a:rPr lang="pt-BR" sz="2800" dirty="0" smtClean="0">
                <a:solidFill>
                  <a:srgbClr val="0070C0"/>
                </a:solidFill>
                <a:effectLst>
                  <a:outerShdw blurRad="38100" dist="38100" dir="2700000" algn="tl">
                    <a:srgbClr val="000000">
                      <a:alpha val="43137"/>
                    </a:srgbClr>
                  </a:outerShdw>
                </a:effectLst>
                <a:latin typeface="+mj-lt"/>
                <a:ea typeface="+mj-ea"/>
                <a:cs typeface="+mj-cs"/>
              </a:rPr>
              <a:t>?</a:t>
            </a:r>
            <a:endParaRPr lang="pt-BR" sz="2800" dirty="0">
              <a:solidFill>
                <a:srgbClr val="0070C0"/>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xmlns="" val="2936862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601787" y="408355"/>
            <a:ext cx="9155430" cy="1106970"/>
          </a:xfrm>
          <a:prstGeom prst="rect">
            <a:avLst/>
          </a:prstGeom>
        </p:spPr>
        <p:txBody>
          <a:bodyPr wrap="square">
            <a:spAutoFit/>
          </a:bodyPr>
          <a:lstStyle/>
          <a:p>
            <a:pPr algn="ctr">
              <a:lnSpc>
                <a:spcPct val="90000"/>
              </a:lnSpc>
              <a:spcBef>
                <a:spcPct val="0"/>
              </a:spcBef>
              <a:spcAft>
                <a:spcPts val="1000"/>
              </a:spcAft>
            </a:pPr>
            <a:r>
              <a:rPr lang="pt-BR" sz="3200" dirty="0">
                <a:solidFill>
                  <a:srgbClr val="0070C0"/>
                </a:solidFill>
                <a:effectLst>
                  <a:outerShdw blurRad="38100" dist="38100" dir="2700000" algn="tl">
                    <a:srgbClr val="000000">
                      <a:alpha val="43137"/>
                    </a:srgbClr>
                  </a:outerShdw>
                </a:effectLst>
                <a:latin typeface="+mj-lt"/>
                <a:ea typeface="+mj-ea"/>
                <a:cs typeface="+mj-cs"/>
              </a:rPr>
              <a:t>Vídeo “Unidade das Religiões”</a:t>
            </a:r>
          </a:p>
          <a:p>
            <a:pPr algn="ctr">
              <a:lnSpc>
                <a:spcPct val="90000"/>
              </a:lnSpc>
              <a:spcBef>
                <a:spcPct val="0"/>
              </a:spcBef>
              <a:spcAft>
                <a:spcPts val="1000"/>
              </a:spcAft>
            </a:pPr>
            <a:r>
              <a:rPr lang="pt-BR" sz="3200" dirty="0">
                <a:solidFill>
                  <a:srgbClr val="0070C0"/>
                </a:solidFill>
                <a:effectLst>
                  <a:outerShdw blurRad="38100" dist="38100" dir="2700000" algn="tl">
                    <a:srgbClr val="000000">
                      <a:alpha val="43137"/>
                    </a:srgbClr>
                  </a:outerShdw>
                </a:effectLst>
                <a:latin typeface="+mj-lt"/>
                <a:ea typeface="+mj-ea"/>
                <a:cs typeface="+mj-cs"/>
              </a:rPr>
              <a:t>Jovens do Centro Sai de Vila Isabel - 2005</a:t>
            </a:r>
          </a:p>
        </p:txBody>
      </p:sp>
      <p:sp>
        <p:nvSpPr>
          <p:cNvPr id="5" name="Retângulo 4"/>
          <p:cNvSpPr/>
          <p:nvPr/>
        </p:nvSpPr>
        <p:spPr>
          <a:xfrm>
            <a:off x="515937" y="1956851"/>
            <a:ext cx="11327130" cy="954107"/>
          </a:xfrm>
          <a:prstGeom prst="rect">
            <a:avLst/>
          </a:prstGeom>
        </p:spPr>
        <p:txBody>
          <a:bodyPr wrap="square">
            <a:spAutoFit/>
          </a:bodyPr>
          <a:lstStyle/>
          <a:p>
            <a:pPr fontAlgn="t"/>
            <a:r>
              <a:rPr lang="pt-BR" sz="2800" dirty="0" smtClean="0">
                <a:solidFill>
                  <a:srgbClr val="0070C0"/>
                </a:solidFill>
                <a:effectLst>
                  <a:outerShdw blurRad="38100" dist="38100" dir="2700000" algn="tl">
                    <a:srgbClr val="000000">
                      <a:alpha val="43137"/>
                    </a:srgbClr>
                  </a:outerShdw>
                </a:effectLst>
                <a:latin typeface="+mj-lt"/>
                <a:ea typeface="+mj-ea"/>
                <a:cs typeface="+mj-cs"/>
              </a:rPr>
              <a:t>Conte-nos como foi participar desta produção e o que acrescentou para você, com relação à Mensagem </a:t>
            </a:r>
            <a:r>
              <a:rPr lang="pt-BR" sz="2800" dirty="0">
                <a:solidFill>
                  <a:srgbClr val="0070C0"/>
                </a:solidFill>
                <a:effectLst>
                  <a:outerShdw blurRad="38100" dist="38100" dir="2700000" algn="tl">
                    <a:srgbClr val="000000">
                      <a:alpha val="43137"/>
                    </a:srgbClr>
                  </a:outerShdw>
                </a:effectLst>
                <a:latin typeface="+mj-lt"/>
                <a:ea typeface="+mj-ea"/>
                <a:cs typeface="+mj-cs"/>
              </a:rPr>
              <a:t>de Swami sobre Unidade das </a:t>
            </a:r>
            <a:r>
              <a:rPr lang="pt-BR" sz="2800" dirty="0" smtClean="0">
                <a:solidFill>
                  <a:srgbClr val="0070C0"/>
                </a:solidFill>
                <a:effectLst>
                  <a:outerShdw blurRad="38100" dist="38100" dir="2700000" algn="tl">
                    <a:srgbClr val="000000">
                      <a:alpha val="43137"/>
                    </a:srgbClr>
                  </a:outerShdw>
                </a:effectLst>
                <a:latin typeface="+mj-lt"/>
                <a:ea typeface="+mj-ea"/>
                <a:cs typeface="+mj-cs"/>
              </a:rPr>
              <a:t>Religiões!</a:t>
            </a:r>
            <a:endParaRPr lang="pt-BR" sz="2800" dirty="0">
              <a:solidFill>
                <a:srgbClr val="0070C0"/>
              </a:solidFill>
              <a:effectLst>
                <a:outerShdw blurRad="38100" dist="38100" dir="2700000" algn="tl">
                  <a:srgbClr val="000000">
                    <a:alpha val="43137"/>
                  </a:srgbClr>
                </a:outerShdw>
              </a:effectLst>
              <a:latin typeface="+mj-lt"/>
              <a:ea typeface="+mj-ea"/>
              <a:cs typeface="+mj-cs"/>
            </a:endParaRPr>
          </a:p>
        </p:txBody>
      </p:sp>
      <p:pic>
        <p:nvPicPr>
          <p:cNvPr id="4" name="Imagem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855150" y="3125380"/>
            <a:ext cx="2648704" cy="2827799"/>
          </a:xfrm>
          <a:prstGeom prst="rect">
            <a:avLst/>
          </a:prstGeom>
        </p:spPr>
      </p:pic>
    </p:spTree>
    <p:extLst>
      <p:ext uri="{BB962C8B-B14F-4D97-AF65-F5344CB8AC3E}">
        <p14:creationId xmlns:p14="http://schemas.microsoft.com/office/powerpoint/2010/main" xmlns="" val="3232717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687387" y="943886"/>
            <a:ext cx="11327130" cy="5847755"/>
          </a:xfrm>
          <a:prstGeom prst="rect">
            <a:avLst/>
          </a:prstGeom>
        </p:spPr>
        <p:txBody>
          <a:bodyPr wrap="square">
            <a:spAutoFit/>
          </a:bodyPr>
          <a:lstStyle/>
          <a:p>
            <a:pPr fontAlgn="t"/>
            <a:r>
              <a:rPr lang="pt-BR" sz="2800" dirty="0" smtClean="0">
                <a:solidFill>
                  <a:srgbClr val="0070C0"/>
                </a:solidFill>
                <a:effectLst>
                  <a:outerShdw blurRad="38100" dist="38100" dir="2700000" algn="tl">
                    <a:srgbClr val="000000">
                      <a:alpha val="43137"/>
                    </a:srgbClr>
                  </a:outerShdw>
                </a:effectLst>
                <a:latin typeface="+mj-lt"/>
                <a:ea typeface="+mj-ea"/>
                <a:cs typeface="+mj-cs"/>
              </a:rPr>
              <a:t>Proposta de trabalho para os Centros Sai!</a:t>
            </a:r>
          </a:p>
          <a:p>
            <a:pPr fontAlgn="t"/>
            <a:endParaRPr lang="pt-BR" sz="2400" dirty="0" smtClean="0">
              <a:solidFill>
                <a:srgbClr val="0070C0"/>
              </a:solidFill>
              <a:effectLst>
                <a:outerShdw blurRad="38100" dist="38100" dir="2700000" algn="tl">
                  <a:srgbClr val="000000">
                    <a:alpha val="43137"/>
                  </a:srgbClr>
                </a:outerShdw>
              </a:effectLst>
              <a:latin typeface="+mj-lt"/>
              <a:ea typeface="+mj-ea"/>
              <a:cs typeface="+mj-cs"/>
            </a:endParaRPr>
          </a:p>
          <a:p>
            <a:pPr algn="ctr" fontAlgn="t"/>
            <a:r>
              <a:rPr lang="pt-BR" sz="2800" dirty="0" smtClean="0">
                <a:solidFill>
                  <a:srgbClr val="0070C0"/>
                </a:solidFill>
                <a:effectLst>
                  <a:outerShdw blurRad="38100" dist="38100" dir="2700000" algn="tl">
                    <a:srgbClr val="000000">
                      <a:alpha val="43137"/>
                    </a:srgbClr>
                  </a:outerShdw>
                </a:effectLst>
                <a:latin typeface="+mj-lt"/>
                <a:ea typeface="+mj-ea"/>
                <a:cs typeface="+mj-cs"/>
              </a:rPr>
              <a:t>I. Refletir sobre os Dez Princípios</a:t>
            </a:r>
          </a:p>
          <a:p>
            <a:pPr fontAlgn="t"/>
            <a:endParaRPr lang="pt-BR" sz="1400" dirty="0">
              <a:solidFill>
                <a:srgbClr val="0070C0"/>
              </a:solidFill>
              <a:effectLst>
                <a:outerShdw blurRad="38100" dist="38100" dir="2700000" algn="tl">
                  <a:srgbClr val="000000">
                    <a:alpha val="43137"/>
                  </a:srgbClr>
                </a:outerShdw>
              </a:effectLst>
              <a:latin typeface="+mj-lt"/>
              <a:ea typeface="+mj-ea"/>
              <a:cs typeface="+mj-cs"/>
            </a:endParaRPr>
          </a:p>
          <a:p>
            <a:r>
              <a:rPr lang="pt-PT" sz="2000" dirty="0">
                <a:solidFill>
                  <a:srgbClr val="0070C0"/>
                </a:solidFill>
                <a:effectLst>
                  <a:outerShdw blurRad="38100" dist="38100" dir="2700000" algn="tl">
                    <a:srgbClr val="000000">
                      <a:alpha val="43137"/>
                    </a:srgbClr>
                  </a:outerShdw>
                </a:effectLst>
                <a:latin typeface="+mj-lt"/>
                <a:ea typeface="+mj-ea"/>
                <a:cs typeface="+mj-cs"/>
              </a:rPr>
              <a:t>1) Amem e sirvam à sua pátria. Não firam nem odeiem a pátria dos outros.</a:t>
            </a:r>
            <a:endParaRPr lang="pt-BR" sz="2000" dirty="0">
              <a:solidFill>
                <a:srgbClr val="0070C0"/>
              </a:solidFill>
              <a:effectLst>
                <a:outerShdw blurRad="38100" dist="38100" dir="2700000" algn="tl">
                  <a:srgbClr val="000000">
                    <a:alpha val="43137"/>
                  </a:srgbClr>
                </a:outerShdw>
              </a:effectLst>
              <a:latin typeface="+mj-lt"/>
              <a:ea typeface="+mj-ea"/>
              <a:cs typeface="+mj-cs"/>
            </a:endParaRPr>
          </a:p>
          <a:p>
            <a:r>
              <a:rPr lang="pt-PT" sz="2000" dirty="0">
                <a:solidFill>
                  <a:srgbClr val="FF0000"/>
                </a:solidFill>
                <a:effectLst>
                  <a:outerShdw blurRad="38100" dist="38100" dir="2700000" algn="tl">
                    <a:srgbClr val="000000">
                      <a:alpha val="43137"/>
                    </a:srgbClr>
                  </a:outerShdw>
                </a:effectLst>
                <a:latin typeface="+mj-lt"/>
                <a:ea typeface="+mj-ea"/>
                <a:cs typeface="+mj-cs"/>
              </a:rPr>
              <a:t>2) Respeitem todas as religiões com igualdade.</a:t>
            </a:r>
            <a:endParaRPr lang="pt-BR" sz="2000" dirty="0">
              <a:solidFill>
                <a:srgbClr val="FF0000"/>
              </a:solidFill>
              <a:effectLst>
                <a:outerShdw blurRad="38100" dist="38100" dir="2700000" algn="tl">
                  <a:srgbClr val="000000">
                    <a:alpha val="43137"/>
                  </a:srgbClr>
                </a:outerShdw>
              </a:effectLst>
              <a:latin typeface="+mj-lt"/>
              <a:ea typeface="+mj-ea"/>
              <a:cs typeface="+mj-cs"/>
            </a:endParaRPr>
          </a:p>
          <a:p>
            <a:r>
              <a:rPr lang="pt-PT" sz="2000" dirty="0">
                <a:solidFill>
                  <a:srgbClr val="FF0000"/>
                </a:solidFill>
                <a:effectLst>
                  <a:outerShdw blurRad="38100" dist="38100" dir="2700000" algn="tl">
                    <a:srgbClr val="000000">
                      <a:alpha val="43137"/>
                    </a:srgbClr>
                  </a:outerShdw>
                </a:effectLst>
                <a:latin typeface="+mj-lt"/>
                <a:ea typeface="+mj-ea"/>
                <a:cs typeface="+mj-cs"/>
              </a:rPr>
              <a:t>3) Reconheçam a fraternidade entre os homens. Tratem a todos como seus irmãos. Amem a todos.</a:t>
            </a:r>
            <a:endParaRPr lang="pt-BR" sz="2000" dirty="0">
              <a:solidFill>
                <a:srgbClr val="FF0000"/>
              </a:solidFill>
              <a:effectLst>
                <a:outerShdw blurRad="38100" dist="38100" dir="2700000" algn="tl">
                  <a:srgbClr val="000000">
                    <a:alpha val="43137"/>
                  </a:srgbClr>
                </a:outerShdw>
              </a:effectLst>
              <a:latin typeface="+mj-lt"/>
              <a:ea typeface="+mj-ea"/>
              <a:cs typeface="+mj-cs"/>
            </a:endParaRPr>
          </a:p>
          <a:p>
            <a:r>
              <a:rPr lang="pt-PT" sz="2000" dirty="0">
                <a:solidFill>
                  <a:srgbClr val="0070C0"/>
                </a:solidFill>
                <a:effectLst>
                  <a:outerShdw blurRad="38100" dist="38100" dir="2700000" algn="tl">
                    <a:srgbClr val="000000">
                      <a:alpha val="43137"/>
                    </a:srgbClr>
                  </a:outerShdw>
                </a:effectLst>
                <a:latin typeface="+mj-lt"/>
                <a:ea typeface="+mj-ea"/>
                <a:cs typeface="+mj-cs"/>
              </a:rPr>
              <a:t>4) Mantenham seus lares e seus arredores limpos. Isto promove a saúde e a auto-estima.</a:t>
            </a:r>
            <a:endParaRPr lang="pt-BR" sz="2000" dirty="0">
              <a:solidFill>
                <a:srgbClr val="0070C0"/>
              </a:solidFill>
              <a:effectLst>
                <a:outerShdw blurRad="38100" dist="38100" dir="2700000" algn="tl">
                  <a:srgbClr val="000000">
                    <a:alpha val="43137"/>
                  </a:srgbClr>
                </a:outerShdw>
              </a:effectLst>
              <a:latin typeface="+mj-lt"/>
              <a:ea typeface="+mj-ea"/>
              <a:cs typeface="+mj-cs"/>
            </a:endParaRPr>
          </a:p>
          <a:p>
            <a:r>
              <a:rPr lang="pt-PT" sz="2000" dirty="0">
                <a:solidFill>
                  <a:srgbClr val="0070C0"/>
                </a:solidFill>
                <a:effectLst>
                  <a:outerShdw blurRad="38100" dist="38100" dir="2700000" algn="tl">
                    <a:srgbClr val="000000">
                      <a:alpha val="43137"/>
                    </a:srgbClr>
                  </a:outerShdw>
                </a:effectLst>
                <a:latin typeface="+mj-lt"/>
                <a:ea typeface="+mj-ea"/>
                <a:cs typeface="+mj-cs"/>
              </a:rPr>
              <a:t>5) Pratiquem a caridade, mas não alimentem a mendicância dando dinheiro aos mendigos. Dêem-lhes alimentos, roupa, proteção, e ajudem-nos a ajudarem a si mesmos (não estimulem a preguiça).</a:t>
            </a:r>
            <a:endParaRPr lang="pt-BR" sz="2000" dirty="0">
              <a:solidFill>
                <a:srgbClr val="0070C0"/>
              </a:solidFill>
              <a:effectLst>
                <a:outerShdw blurRad="38100" dist="38100" dir="2700000" algn="tl">
                  <a:srgbClr val="000000">
                    <a:alpha val="43137"/>
                  </a:srgbClr>
                </a:outerShdw>
              </a:effectLst>
              <a:latin typeface="+mj-lt"/>
              <a:ea typeface="+mj-ea"/>
              <a:cs typeface="+mj-cs"/>
            </a:endParaRPr>
          </a:p>
          <a:p>
            <a:r>
              <a:rPr lang="pt-PT" sz="2000" dirty="0">
                <a:solidFill>
                  <a:srgbClr val="0070C0"/>
                </a:solidFill>
                <a:effectLst>
                  <a:outerShdw blurRad="38100" dist="38100" dir="2700000" algn="tl">
                    <a:srgbClr val="000000">
                      <a:alpha val="43137"/>
                    </a:srgbClr>
                  </a:outerShdw>
                </a:effectLst>
                <a:latin typeface="+mj-lt"/>
                <a:ea typeface="+mj-ea"/>
                <a:cs typeface="+mj-cs"/>
              </a:rPr>
              <a:t>6) Não tentem os outros subornando-os, nem se rebaixem aceitando suborno (nunca deem lugar à corrupção).</a:t>
            </a:r>
            <a:endParaRPr lang="pt-BR" sz="2000" dirty="0">
              <a:solidFill>
                <a:srgbClr val="0070C0"/>
              </a:solidFill>
              <a:effectLst>
                <a:outerShdw blurRad="38100" dist="38100" dir="2700000" algn="tl">
                  <a:srgbClr val="000000">
                    <a:alpha val="43137"/>
                  </a:srgbClr>
                </a:outerShdw>
              </a:effectLst>
              <a:latin typeface="+mj-lt"/>
              <a:ea typeface="+mj-ea"/>
              <a:cs typeface="+mj-cs"/>
            </a:endParaRPr>
          </a:p>
          <a:p>
            <a:r>
              <a:rPr lang="pt-PT" sz="2000" dirty="0">
                <a:solidFill>
                  <a:srgbClr val="0070C0"/>
                </a:solidFill>
                <a:effectLst>
                  <a:outerShdw blurRad="38100" dist="38100" dir="2700000" algn="tl">
                    <a:srgbClr val="000000">
                      <a:alpha val="43137"/>
                    </a:srgbClr>
                  </a:outerShdw>
                </a:effectLst>
                <a:latin typeface="+mj-lt"/>
                <a:ea typeface="+mj-ea"/>
                <a:cs typeface="+mj-cs"/>
              </a:rPr>
              <a:t>7) Não estimulem o ciúme e a inveja. </a:t>
            </a:r>
            <a:r>
              <a:rPr lang="pt-PT" sz="2000" dirty="0">
                <a:solidFill>
                  <a:srgbClr val="FF0000"/>
                </a:solidFill>
                <a:effectLst>
                  <a:outerShdw blurRad="38100" dist="38100" dir="2700000" algn="tl">
                    <a:srgbClr val="000000">
                      <a:alpha val="43137"/>
                    </a:srgbClr>
                  </a:outerShdw>
                </a:effectLst>
                <a:latin typeface="+mj-lt"/>
                <a:ea typeface="+mj-ea"/>
                <a:cs typeface="+mj-cs"/>
              </a:rPr>
              <a:t>Tratem a todos da mesma maneira, sem levar em conta distinções sociais, de raça ou de religião.</a:t>
            </a:r>
            <a:endParaRPr lang="pt-BR" sz="2000" dirty="0">
              <a:solidFill>
                <a:srgbClr val="FF0000"/>
              </a:solidFill>
              <a:effectLst>
                <a:outerShdw blurRad="38100" dist="38100" dir="2700000" algn="tl">
                  <a:srgbClr val="000000">
                    <a:alpha val="43137"/>
                  </a:srgbClr>
                </a:outerShdw>
              </a:effectLst>
              <a:latin typeface="+mj-lt"/>
              <a:ea typeface="+mj-ea"/>
              <a:cs typeface="+mj-cs"/>
            </a:endParaRPr>
          </a:p>
          <a:p>
            <a:r>
              <a:rPr lang="pt-PT" sz="2000" dirty="0">
                <a:solidFill>
                  <a:srgbClr val="0070C0"/>
                </a:solidFill>
                <a:effectLst>
                  <a:outerShdw blurRad="38100" dist="38100" dir="2700000" algn="tl">
                    <a:srgbClr val="000000">
                      <a:alpha val="43137"/>
                    </a:srgbClr>
                  </a:outerShdw>
                </a:effectLst>
                <a:latin typeface="+mj-lt"/>
                <a:ea typeface="+mj-ea"/>
                <a:cs typeface="+mj-cs"/>
              </a:rPr>
              <a:t>8) Não dependam de outros para suas próprias necessidades pessoais; sejam seus próprios servidores, antes de se proporem a servir aos outros.</a:t>
            </a:r>
            <a:endParaRPr lang="pt-BR" sz="2000" dirty="0">
              <a:solidFill>
                <a:srgbClr val="0070C0"/>
              </a:solidFill>
              <a:effectLst>
                <a:outerShdw blurRad="38100" dist="38100" dir="2700000" algn="tl">
                  <a:srgbClr val="000000">
                    <a:alpha val="43137"/>
                  </a:srgbClr>
                </a:outerShdw>
              </a:effectLst>
              <a:latin typeface="+mj-lt"/>
              <a:ea typeface="+mj-ea"/>
              <a:cs typeface="+mj-cs"/>
            </a:endParaRPr>
          </a:p>
          <a:p>
            <a:r>
              <a:rPr lang="pt-PT" sz="2000" dirty="0">
                <a:solidFill>
                  <a:srgbClr val="0070C0"/>
                </a:solidFill>
                <a:effectLst>
                  <a:outerShdw blurRad="38100" dist="38100" dir="2700000" algn="tl">
                    <a:srgbClr val="000000">
                      <a:alpha val="43137"/>
                    </a:srgbClr>
                  </a:outerShdw>
                </a:effectLst>
                <a:latin typeface="+mj-lt"/>
                <a:ea typeface="+mj-ea"/>
                <a:cs typeface="+mj-cs"/>
              </a:rPr>
              <a:t>9) Observem as leis de seu país; sejam cidadãos exemplares.</a:t>
            </a:r>
            <a:endParaRPr lang="pt-BR" sz="2000" dirty="0">
              <a:solidFill>
                <a:srgbClr val="0070C0"/>
              </a:solidFill>
              <a:effectLst>
                <a:outerShdw blurRad="38100" dist="38100" dir="2700000" algn="tl">
                  <a:srgbClr val="000000">
                    <a:alpha val="43137"/>
                  </a:srgbClr>
                </a:outerShdw>
              </a:effectLst>
              <a:latin typeface="+mj-lt"/>
              <a:ea typeface="+mj-ea"/>
              <a:cs typeface="+mj-cs"/>
            </a:endParaRPr>
          </a:p>
          <a:p>
            <a:r>
              <a:rPr lang="pt-PT" sz="2000" dirty="0">
                <a:solidFill>
                  <a:srgbClr val="0070C0"/>
                </a:solidFill>
                <a:effectLst>
                  <a:outerShdw blurRad="38100" dist="38100" dir="2700000" algn="tl">
                    <a:srgbClr val="000000">
                      <a:alpha val="43137"/>
                    </a:srgbClr>
                  </a:outerShdw>
                </a:effectLst>
                <a:latin typeface="+mj-lt"/>
                <a:ea typeface="+mj-ea"/>
                <a:cs typeface="+mj-cs"/>
              </a:rPr>
              <a:t>10) Cultivem o amor por Deus; afastem-se do pecado</a:t>
            </a:r>
            <a:r>
              <a:rPr lang="pt-PT" sz="2000" dirty="0" smtClean="0">
                <a:solidFill>
                  <a:srgbClr val="0070C0"/>
                </a:solidFill>
                <a:effectLst>
                  <a:outerShdw blurRad="38100" dist="38100" dir="2700000" algn="tl">
                    <a:srgbClr val="000000">
                      <a:alpha val="43137"/>
                    </a:srgbClr>
                  </a:outerShdw>
                </a:effectLst>
                <a:latin typeface="+mj-lt"/>
                <a:ea typeface="+mj-ea"/>
                <a:cs typeface="+mj-cs"/>
              </a:rPr>
              <a:t>.</a:t>
            </a:r>
            <a:endParaRPr lang="pt-BR" sz="2800" dirty="0">
              <a:solidFill>
                <a:srgbClr val="0070C0"/>
              </a:solidFill>
              <a:effectLst>
                <a:outerShdw blurRad="38100" dist="38100" dir="2700000" algn="tl">
                  <a:srgbClr val="000000">
                    <a:alpha val="43137"/>
                  </a:srgbClr>
                </a:outerShdw>
              </a:effectLst>
              <a:latin typeface="+mj-lt"/>
              <a:ea typeface="+mj-ea"/>
              <a:cs typeface="+mj-cs"/>
            </a:endParaRPr>
          </a:p>
        </p:txBody>
      </p:sp>
      <p:sp>
        <p:nvSpPr>
          <p:cNvPr id="6" name="Retângulo 5"/>
          <p:cNvSpPr/>
          <p:nvPr/>
        </p:nvSpPr>
        <p:spPr>
          <a:xfrm>
            <a:off x="1371600" y="408355"/>
            <a:ext cx="9155430" cy="535531"/>
          </a:xfrm>
          <a:prstGeom prst="rect">
            <a:avLst/>
          </a:prstGeom>
        </p:spPr>
        <p:txBody>
          <a:bodyPr wrap="square">
            <a:spAutoFit/>
          </a:bodyPr>
          <a:lstStyle/>
          <a:p>
            <a:pPr algn="ctr">
              <a:lnSpc>
                <a:spcPct val="90000"/>
              </a:lnSpc>
              <a:spcBef>
                <a:spcPct val="0"/>
              </a:spcBef>
              <a:spcAft>
                <a:spcPts val="1000"/>
              </a:spcAft>
            </a:pPr>
            <a:r>
              <a:rPr lang="pt-BR" sz="3200" dirty="0">
                <a:solidFill>
                  <a:srgbClr val="0070C0"/>
                </a:solidFill>
                <a:effectLst>
                  <a:outerShdw blurRad="38100" dist="38100" dir="2700000" algn="tl">
                    <a:srgbClr val="000000">
                      <a:alpha val="43137"/>
                    </a:srgbClr>
                  </a:outerShdw>
                </a:effectLst>
                <a:latin typeface="+mj-lt"/>
                <a:ea typeface="+mj-ea"/>
                <a:cs typeface="+mj-cs"/>
              </a:rPr>
              <a:t>EXPANSÃO ATRAVÉS DE ATIVIDADES INTER-RELIGIOSAS</a:t>
            </a:r>
          </a:p>
        </p:txBody>
      </p:sp>
    </p:spTree>
    <p:extLst>
      <p:ext uri="{BB962C8B-B14F-4D97-AF65-F5344CB8AC3E}">
        <p14:creationId xmlns:p14="http://schemas.microsoft.com/office/powerpoint/2010/main" xmlns="" val="3130329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687387" y="1035326"/>
            <a:ext cx="11327130" cy="4524315"/>
          </a:xfrm>
          <a:prstGeom prst="rect">
            <a:avLst/>
          </a:prstGeom>
        </p:spPr>
        <p:txBody>
          <a:bodyPr wrap="square">
            <a:spAutoFit/>
          </a:bodyPr>
          <a:lstStyle/>
          <a:p>
            <a:pPr fontAlgn="t"/>
            <a:r>
              <a:rPr lang="pt-BR" sz="2800" dirty="0" smtClean="0">
                <a:solidFill>
                  <a:srgbClr val="0070C0"/>
                </a:solidFill>
                <a:effectLst>
                  <a:outerShdw blurRad="38100" dist="38100" dir="2700000" algn="tl">
                    <a:srgbClr val="000000">
                      <a:alpha val="43137"/>
                    </a:srgbClr>
                  </a:outerShdw>
                </a:effectLst>
                <a:latin typeface="+mj-lt"/>
                <a:ea typeface="+mj-ea"/>
                <a:cs typeface="+mj-cs"/>
              </a:rPr>
              <a:t>Proposta de trabalho para os Centros Sai!</a:t>
            </a:r>
          </a:p>
          <a:p>
            <a:pPr fontAlgn="t"/>
            <a:endParaRPr lang="pt-BR" sz="2400" dirty="0" smtClean="0">
              <a:solidFill>
                <a:srgbClr val="0070C0"/>
              </a:solidFill>
              <a:effectLst>
                <a:outerShdw blurRad="38100" dist="38100" dir="2700000" algn="tl">
                  <a:srgbClr val="000000">
                    <a:alpha val="43137"/>
                  </a:srgbClr>
                </a:outerShdw>
              </a:effectLst>
              <a:latin typeface="+mj-lt"/>
              <a:ea typeface="+mj-ea"/>
              <a:cs typeface="+mj-cs"/>
            </a:endParaRPr>
          </a:p>
          <a:p>
            <a:pPr algn="ctr" fontAlgn="t"/>
            <a:r>
              <a:rPr lang="pt-BR" sz="2800" dirty="0" smtClean="0">
                <a:solidFill>
                  <a:srgbClr val="0070C0"/>
                </a:solidFill>
                <a:effectLst>
                  <a:outerShdw blurRad="38100" dist="38100" dir="2700000" algn="tl">
                    <a:srgbClr val="000000">
                      <a:alpha val="43137"/>
                    </a:srgbClr>
                  </a:outerShdw>
                </a:effectLst>
                <a:latin typeface="+mj-lt"/>
                <a:ea typeface="+mj-ea"/>
                <a:cs typeface="+mj-cs"/>
              </a:rPr>
              <a:t>II. Refletir sobre sua própria “história religiosa” individual.</a:t>
            </a:r>
          </a:p>
          <a:p>
            <a:pPr algn="ctr" fontAlgn="t"/>
            <a:endParaRPr lang="pt-BR" sz="2800" dirty="0" smtClean="0">
              <a:solidFill>
                <a:srgbClr val="0070C0"/>
              </a:solidFill>
              <a:effectLst>
                <a:outerShdw blurRad="38100" dist="38100" dir="2700000" algn="tl">
                  <a:srgbClr val="000000">
                    <a:alpha val="43137"/>
                  </a:srgbClr>
                </a:outerShdw>
              </a:effectLst>
              <a:latin typeface="+mj-lt"/>
              <a:ea typeface="+mj-ea"/>
              <a:cs typeface="+mj-cs"/>
            </a:endParaRPr>
          </a:p>
          <a:p>
            <a:pPr fontAlgn="t"/>
            <a:r>
              <a:rPr lang="pt-BR" sz="2400" dirty="0">
                <a:solidFill>
                  <a:srgbClr val="0070C0"/>
                </a:solidFill>
                <a:effectLst>
                  <a:outerShdw blurRad="38100" dist="38100" dir="2700000" algn="tl">
                    <a:srgbClr val="000000">
                      <a:alpha val="43137"/>
                    </a:srgbClr>
                  </a:outerShdw>
                </a:effectLst>
              </a:rPr>
              <a:t>1) </a:t>
            </a:r>
            <a:r>
              <a:rPr lang="pt-BR" sz="2400" dirty="0" smtClean="0">
                <a:solidFill>
                  <a:srgbClr val="0070C0"/>
                </a:solidFill>
                <a:effectLst>
                  <a:outerShdw blurRad="38100" dist="38100" dir="2700000" algn="tl">
                    <a:srgbClr val="000000">
                      <a:alpha val="43137"/>
                    </a:srgbClr>
                  </a:outerShdw>
                </a:effectLst>
              </a:rPr>
              <a:t>Como </a:t>
            </a:r>
            <a:r>
              <a:rPr lang="pt-BR" sz="2400" dirty="0">
                <a:solidFill>
                  <a:srgbClr val="0070C0"/>
                </a:solidFill>
                <a:effectLst>
                  <a:outerShdw blurRad="38100" dist="38100" dir="2700000" algn="tl">
                    <a:srgbClr val="000000">
                      <a:alpha val="43137"/>
                    </a:srgbClr>
                  </a:outerShdw>
                </a:effectLst>
              </a:rPr>
              <a:t>foi a sua 'história religiosa' antes e depois de conhecer Sai Baba? Como era, o que mudou, etc. </a:t>
            </a:r>
          </a:p>
          <a:p>
            <a:pPr fontAlgn="t"/>
            <a:r>
              <a:rPr lang="pt-BR" sz="2400" dirty="0">
                <a:solidFill>
                  <a:srgbClr val="0070C0"/>
                </a:solidFill>
                <a:effectLst>
                  <a:outerShdw blurRad="38100" dist="38100" dir="2700000" algn="tl">
                    <a:srgbClr val="000000">
                      <a:alpha val="43137"/>
                    </a:srgbClr>
                  </a:outerShdw>
                </a:effectLst>
              </a:rPr>
              <a:t/>
            </a:r>
            <a:br>
              <a:rPr lang="pt-BR" sz="2400" dirty="0">
                <a:solidFill>
                  <a:srgbClr val="0070C0"/>
                </a:solidFill>
                <a:effectLst>
                  <a:outerShdw blurRad="38100" dist="38100" dir="2700000" algn="tl">
                    <a:srgbClr val="000000">
                      <a:alpha val="43137"/>
                    </a:srgbClr>
                  </a:outerShdw>
                </a:effectLst>
              </a:rPr>
            </a:br>
            <a:r>
              <a:rPr lang="pt-BR" sz="2400" dirty="0">
                <a:solidFill>
                  <a:srgbClr val="0070C0"/>
                </a:solidFill>
                <a:effectLst>
                  <a:outerShdw blurRad="38100" dist="38100" dir="2700000" algn="tl">
                    <a:srgbClr val="000000">
                      <a:alpha val="43137"/>
                    </a:srgbClr>
                  </a:outerShdw>
                </a:effectLst>
              </a:rPr>
              <a:t>2) Você se considera hoje um melhor praticante dos princípios de sua própria religião?</a:t>
            </a:r>
          </a:p>
          <a:p>
            <a:pPr fontAlgn="t"/>
            <a:endParaRPr lang="pt-BR" sz="2400" dirty="0">
              <a:solidFill>
                <a:srgbClr val="0070C0"/>
              </a:solidFill>
              <a:effectLst>
                <a:outerShdw blurRad="38100" dist="38100" dir="2700000" algn="tl">
                  <a:srgbClr val="000000">
                    <a:alpha val="43137"/>
                  </a:srgbClr>
                </a:outerShdw>
              </a:effectLst>
            </a:endParaRPr>
          </a:p>
          <a:p>
            <a:pPr fontAlgn="t"/>
            <a:r>
              <a:rPr lang="pt-BR" sz="2400" dirty="0">
                <a:solidFill>
                  <a:srgbClr val="0070C0"/>
                </a:solidFill>
                <a:effectLst>
                  <a:outerShdw blurRad="38100" dist="38100" dir="2700000" algn="tl">
                    <a:srgbClr val="000000">
                      <a:alpha val="43137"/>
                    </a:srgbClr>
                  </a:outerShdw>
                </a:effectLst>
              </a:rPr>
              <a:t>3) Sua visão da Mensagem de Swami sobre Unidade das Religiões -  que sentido ela faz para você</a:t>
            </a:r>
            <a:r>
              <a:rPr lang="pt-BR" sz="2400" dirty="0" smtClean="0">
                <a:solidFill>
                  <a:srgbClr val="0070C0"/>
                </a:solidFill>
                <a:effectLst>
                  <a:outerShdw blurRad="38100" dist="38100" dir="2700000" algn="tl">
                    <a:srgbClr val="000000">
                      <a:alpha val="43137"/>
                    </a:srgbClr>
                  </a:outerShdw>
                </a:effectLst>
              </a:rPr>
              <a:t>?</a:t>
            </a:r>
            <a:endParaRPr lang="pt-BR" sz="2400" dirty="0">
              <a:solidFill>
                <a:srgbClr val="0070C0"/>
              </a:solidFill>
              <a:effectLst>
                <a:outerShdw blurRad="38100" dist="38100" dir="2700000" algn="tl">
                  <a:srgbClr val="000000">
                    <a:alpha val="43137"/>
                  </a:srgbClr>
                </a:outerShdw>
              </a:effectLst>
              <a:latin typeface="+mj-lt"/>
              <a:ea typeface="+mj-ea"/>
              <a:cs typeface="+mj-cs"/>
            </a:endParaRPr>
          </a:p>
          <a:p>
            <a:pPr fontAlgn="t"/>
            <a:endParaRPr lang="pt-BR" sz="1200" dirty="0">
              <a:solidFill>
                <a:srgbClr val="0070C0"/>
              </a:solidFill>
              <a:effectLst>
                <a:outerShdw blurRad="38100" dist="38100" dir="2700000" algn="tl">
                  <a:srgbClr val="000000">
                    <a:alpha val="43137"/>
                  </a:srgbClr>
                </a:outerShdw>
              </a:effectLst>
              <a:latin typeface="+mj-lt"/>
              <a:ea typeface="+mj-ea"/>
              <a:cs typeface="+mj-cs"/>
            </a:endParaRPr>
          </a:p>
        </p:txBody>
      </p:sp>
      <p:sp>
        <p:nvSpPr>
          <p:cNvPr id="6" name="Retângulo 5"/>
          <p:cNvSpPr/>
          <p:nvPr/>
        </p:nvSpPr>
        <p:spPr>
          <a:xfrm>
            <a:off x="1371600" y="408355"/>
            <a:ext cx="9155430" cy="535531"/>
          </a:xfrm>
          <a:prstGeom prst="rect">
            <a:avLst/>
          </a:prstGeom>
        </p:spPr>
        <p:txBody>
          <a:bodyPr wrap="square">
            <a:spAutoFit/>
          </a:bodyPr>
          <a:lstStyle/>
          <a:p>
            <a:pPr algn="ctr">
              <a:lnSpc>
                <a:spcPct val="90000"/>
              </a:lnSpc>
              <a:spcBef>
                <a:spcPct val="0"/>
              </a:spcBef>
              <a:spcAft>
                <a:spcPts val="1000"/>
              </a:spcAft>
            </a:pPr>
            <a:r>
              <a:rPr lang="pt-BR" sz="3200" dirty="0">
                <a:solidFill>
                  <a:srgbClr val="0070C0"/>
                </a:solidFill>
                <a:effectLst>
                  <a:outerShdw blurRad="38100" dist="38100" dir="2700000" algn="tl">
                    <a:srgbClr val="000000">
                      <a:alpha val="43137"/>
                    </a:srgbClr>
                  </a:outerShdw>
                </a:effectLst>
                <a:latin typeface="+mj-lt"/>
                <a:ea typeface="+mj-ea"/>
                <a:cs typeface="+mj-cs"/>
              </a:rPr>
              <a:t>EXPANSÃO ATRAVÉS DE ATIVIDADES INTER-RELIGIOSAS</a:t>
            </a:r>
          </a:p>
        </p:txBody>
      </p:sp>
    </p:spTree>
    <p:extLst>
      <p:ext uri="{BB962C8B-B14F-4D97-AF65-F5344CB8AC3E}">
        <p14:creationId xmlns:p14="http://schemas.microsoft.com/office/powerpoint/2010/main" xmlns="" val="1291099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872</Words>
  <Application>Microsoft Office PowerPoint</Application>
  <PresentationFormat>Custom</PresentationFormat>
  <Paragraphs>85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do Office</vt:lpstr>
      <vt:lpstr>Atividades Inter-religiosas</vt:lpstr>
      <vt:lpstr>Slide 2</vt:lpstr>
      <vt:lpstr>Slide 3</vt:lpstr>
      <vt:lpstr>Slide 4</vt:lpstr>
      <vt:lpstr>Slide 5</vt:lpstr>
      <vt:lpstr>Slide 6</vt:lpstr>
      <vt:lpstr>Slide 7</vt:lpstr>
      <vt:lpstr>Slide 8</vt:lpstr>
      <vt:lpstr>Slide 9</vt:lpstr>
      <vt:lpstr>Slide 10</vt:lpstr>
      <vt:lpstr>Aos Teus Pés, Swami!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Atividades Inter-religiosas</dc:title>
  <dc:creator>Paulo Mauricio Rego</dc:creator>
  <cp:lastModifiedBy>Fernanda Medeiros</cp:lastModifiedBy>
  <cp:revision>27</cp:revision>
  <dcterms:created xsi:type="dcterms:W3CDTF">2018-02-22T15:33:04Z</dcterms:created>
  <dcterms:modified xsi:type="dcterms:W3CDTF">2018-04-16T13:43:52Z</dcterms:modified>
</cp:coreProperties>
</file>