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70" r:id="rId3"/>
    <p:sldId id="271" r:id="rId4"/>
    <p:sldId id="266" r:id="rId5"/>
    <p:sldId id="272" r:id="rId6"/>
    <p:sldId id="260" r:id="rId7"/>
    <p:sldId id="264" r:id="rId8"/>
    <p:sldId id="265" r:id="rId9"/>
    <p:sldId id="261" r:id="rId10"/>
    <p:sldId id="274" r:id="rId11"/>
    <p:sldId id="262" r:id="rId1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8748E-46B0-4E68-BCA2-DF25FDAC07ED}" type="datetimeFigureOut">
              <a:rPr lang="pt-BR" smtClean="0"/>
              <a:t>04/03/2018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D7BC5-B25E-4022-8CB2-CA799AE77242}" type="slidenum">
              <a:rPr lang="pt-BR" smtClean="0"/>
              <a:t>‹nº›</a:t>
            </a:fld>
            <a:endParaRPr lang="pt-BR"/>
          </a:p>
        </p:txBody>
      </p:sp>
    </p:spTree>
    <p:extLst>
      <p:ext uri="{BB962C8B-B14F-4D97-AF65-F5344CB8AC3E}">
        <p14:creationId xmlns:p14="http://schemas.microsoft.com/office/powerpoint/2010/main" val="230659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67D7BC5-B25E-4022-8CB2-CA799AE77242}" type="slidenum">
              <a:rPr lang="pt-BR" smtClean="0"/>
              <a:t>7</a:t>
            </a:fld>
            <a:endParaRPr lang="pt-BR"/>
          </a:p>
        </p:txBody>
      </p:sp>
    </p:spTree>
    <p:extLst>
      <p:ext uri="{BB962C8B-B14F-4D97-AF65-F5344CB8AC3E}">
        <p14:creationId xmlns:p14="http://schemas.microsoft.com/office/powerpoint/2010/main" val="292202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C1100C0-3B5B-4094-95FA-CD51D81A0C43}" type="datetimeFigureOut">
              <a:rPr lang="pt-BR" smtClean="0"/>
              <a:t>04/03/2018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2207C98-739C-4343-9770-DA7A495E1455}" type="slidenum">
              <a:rPr lang="pt-BR" smtClean="0"/>
              <a:t>‹nº›</a:t>
            </a:fld>
            <a:endParaRPr lang="pt-BR"/>
          </a:p>
        </p:txBody>
      </p:sp>
    </p:spTree>
    <p:extLst>
      <p:ext uri="{BB962C8B-B14F-4D97-AF65-F5344CB8AC3E}">
        <p14:creationId xmlns:p14="http://schemas.microsoft.com/office/powerpoint/2010/main" val="158890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C1100C0-3B5B-4094-95FA-CD51D81A0C43}" type="datetimeFigureOut">
              <a:rPr lang="pt-BR" smtClean="0"/>
              <a:t>04/03/2018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2207C98-739C-4343-9770-DA7A495E1455}" type="slidenum">
              <a:rPr lang="pt-BR" smtClean="0"/>
              <a:t>‹nº›</a:t>
            </a:fld>
            <a:endParaRPr lang="pt-BR"/>
          </a:p>
        </p:txBody>
      </p:sp>
    </p:spTree>
    <p:extLst>
      <p:ext uri="{BB962C8B-B14F-4D97-AF65-F5344CB8AC3E}">
        <p14:creationId xmlns:p14="http://schemas.microsoft.com/office/powerpoint/2010/main" val="129152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C1100C0-3B5B-4094-95FA-CD51D81A0C43}" type="datetimeFigureOut">
              <a:rPr lang="pt-BR" smtClean="0"/>
              <a:t>04/03/2018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2207C98-739C-4343-9770-DA7A495E1455}" type="slidenum">
              <a:rPr lang="pt-BR" smtClean="0"/>
              <a:t>‹nº›</a:t>
            </a:fld>
            <a:endParaRPr lang="pt-BR"/>
          </a:p>
        </p:txBody>
      </p:sp>
    </p:spTree>
    <p:extLst>
      <p:ext uri="{BB962C8B-B14F-4D97-AF65-F5344CB8AC3E}">
        <p14:creationId xmlns:p14="http://schemas.microsoft.com/office/powerpoint/2010/main" val="171976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C1100C0-3B5B-4094-95FA-CD51D81A0C43}" type="datetimeFigureOut">
              <a:rPr lang="pt-BR" smtClean="0"/>
              <a:t>04/03/2018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2207C98-739C-4343-9770-DA7A495E1455}" type="slidenum">
              <a:rPr lang="pt-BR" smtClean="0"/>
              <a:t>‹nº›</a:t>
            </a:fld>
            <a:endParaRPr lang="pt-BR"/>
          </a:p>
        </p:txBody>
      </p:sp>
    </p:spTree>
    <p:extLst>
      <p:ext uri="{BB962C8B-B14F-4D97-AF65-F5344CB8AC3E}">
        <p14:creationId xmlns:p14="http://schemas.microsoft.com/office/powerpoint/2010/main" val="185416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C1100C0-3B5B-4094-95FA-CD51D81A0C43}" type="datetimeFigureOut">
              <a:rPr lang="pt-BR" smtClean="0"/>
              <a:t>04/03/2018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2207C98-739C-4343-9770-DA7A495E1455}" type="slidenum">
              <a:rPr lang="pt-BR" smtClean="0"/>
              <a:t>‹nº›</a:t>
            </a:fld>
            <a:endParaRPr lang="pt-BR"/>
          </a:p>
        </p:txBody>
      </p:sp>
    </p:spTree>
    <p:extLst>
      <p:ext uri="{BB962C8B-B14F-4D97-AF65-F5344CB8AC3E}">
        <p14:creationId xmlns:p14="http://schemas.microsoft.com/office/powerpoint/2010/main" val="265733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C1100C0-3B5B-4094-95FA-CD51D81A0C43}" type="datetimeFigureOut">
              <a:rPr lang="pt-BR" smtClean="0"/>
              <a:t>04/03/2018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2207C98-739C-4343-9770-DA7A495E1455}" type="slidenum">
              <a:rPr lang="pt-BR" smtClean="0"/>
              <a:t>‹nº›</a:t>
            </a:fld>
            <a:endParaRPr lang="pt-BR"/>
          </a:p>
        </p:txBody>
      </p:sp>
    </p:spTree>
    <p:extLst>
      <p:ext uri="{BB962C8B-B14F-4D97-AF65-F5344CB8AC3E}">
        <p14:creationId xmlns:p14="http://schemas.microsoft.com/office/powerpoint/2010/main" val="325689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C1100C0-3B5B-4094-95FA-CD51D81A0C43}" type="datetimeFigureOut">
              <a:rPr lang="pt-BR" smtClean="0"/>
              <a:t>04/03/2018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2207C98-739C-4343-9770-DA7A495E1455}" type="slidenum">
              <a:rPr lang="pt-BR" smtClean="0"/>
              <a:t>‹nº›</a:t>
            </a:fld>
            <a:endParaRPr lang="pt-BR"/>
          </a:p>
        </p:txBody>
      </p:sp>
    </p:spTree>
    <p:extLst>
      <p:ext uri="{BB962C8B-B14F-4D97-AF65-F5344CB8AC3E}">
        <p14:creationId xmlns:p14="http://schemas.microsoft.com/office/powerpoint/2010/main" val="214173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C1100C0-3B5B-4094-95FA-CD51D81A0C43}" type="datetimeFigureOut">
              <a:rPr lang="pt-BR" smtClean="0"/>
              <a:t>04/03/2018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2207C98-739C-4343-9770-DA7A495E1455}" type="slidenum">
              <a:rPr lang="pt-BR" smtClean="0"/>
              <a:t>‹nº›</a:t>
            </a:fld>
            <a:endParaRPr lang="pt-BR"/>
          </a:p>
        </p:txBody>
      </p:sp>
    </p:spTree>
    <p:extLst>
      <p:ext uri="{BB962C8B-B14F-4D97-AF65-F5344CB8AC3E}">
        <p14:creationId xmlns:p14="http://schemas.microsoft.com/office/powerpoint/2010/main" val="235999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C1100C0-3B5B-4094-95FA-CD51D81A0C43}" type="datetimeFigureOut">
              <a:rPr lang="pt-BR" smtClean="0"/>
              <a:t>04/03/2018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2207C98-739C-4343-9770-DA7A495E1455}" type="slidenum">
              <a:rPr lang="pt-BR" smtClean="0"/>
              <a:t>‹nº›</a:t>
            </a:fld>
            <a:endParaRPr lang="pt-BR"/>
          </a:p>
        </p:txBody>
      </p:sp>
    </p:spTree>
    <p:extLst>
      <p:ext uri="{BB962C8B-B14F-4D97-AF65-F5344CB8AC3E}">
        <p14:creationId xmlns:p14="http://schemas.microsoft.com/office/powerpoint/2010/main" val="365987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C1100C0-3B5B-4094-95FA-CD51D81A0C43}" type="datetimeFigureOut">
              <a:rPr lang="pt-BR" smtClean="0"/>
              <a:t>04/03/2018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2207C98-739C-4343-9770-DA7A495E1455}" type="slidenum">
              <a:rPr lang="pt-BR" smtClean="0"/>
              <a:t>‹nº›</a:t>
            </a:fld>
            <a:endParaRPr lang="pt-BR"/>
          </a:p>
        </p:txBody>
      </p:sp>
    </p:spTree>
    <p:extLst>
      <p:ext uri="{BB962C8B-B14F-4D97-AF65-F5344CB8AC3E}">
        <p14:creationId xmlns:p14="http://schemas.microsoft.com/office/powerpoint/2010/main" val="314438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C1100C0-3B5B-4094-95FA-CD51D81A0C43}" type="datetimeFigureOut">
              <a:rPr lang="pt-BR" smtClean="0"/>
              <a:t>04/03/2018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2207C98-739C-4343-9770-DA7A495E1455}" type="slidenum">
              <a:rPr lang="pt-BR" smtClean="0"/>
              <a:t>‹nº›</a:t>
            </a:fld>
            <a:endParaRPr lang="pt-BR"/>
          </a:p>
        </p:txBody>
      </p:sp>
    </p:spTree>
    <p:extLst>
      <p:ext uri="{BB962C8B-B14F-4D97-AF65-F5344CB8AC3E}">
        <p14:creationId xmlns:p14="http://schemas.microsoft.com/office/powerpoint/2010/main" val="5646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100C0-3B5B-4094-95FA-CD51D81A0C43}" type="datetimeFigureOut">
              <a:rPr lang="pt-BR" smtClean="0"/>
              <a:t>04/03/2018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07C98-739C-4343-9770-DA7A495E1455}" type="slidenum">
              <a:rPr lang="pt-BR" smtClean="0"/>
              <a:t>‹nº›</a:t>
            </a:fld>
            <a:endParaRPr lang="pt-BR"/>
          </a:p>
        </p:txBody>
      </p:sp>
    </p:spTree>
    <p:extLst>
      <p:ext uri="{BB962C8B-B14F-4D97-AF65-F5344CB8AC3E}">
        <p14:creationId xmlns:p14="http://schemas.microsoft.com/office/powerpoint/2010/main" val="182124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5" y="0"/>
            <a:ext cx="9171175"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395536" y="2808312"/>
            <a:ext cx="8352928" cy="2831544"/>
          </a:xfrm>
          <a:prstGeom prst="rect">
            <a:avLst/>
          </a:prstGeom>
        </p:spPr>
        <p:txBody>
          <a:bodyPr wrap="square">
            <a:spAutoFit/>
          </a:bodyPr>
          <a:lstStyle/>
          <a:p>
            <a:endParaRPr lang="pt-BR" sz="800" dirty="0">
              <a:solidFill>
                <a:srgbClr val="000000"/>
              </a:solidFill>
              <a:latin typeface="Garamond"/>
            </a:endParaRPr>
          </a:p>
          <a:p>
            <a:endParaRPr lang="pt-BR" sz="800" dirty="0">
              <a:latin typeface="Garamond"/>
            </a:endParaRPr>
          </a:p>
          <a:p>
            <a:pPr algn="ctr"/>
            <a:r>
              <a:rPr lang="pt-BR" sz="800" dirty="0">
                <a:latin typeface="Garamond"/>
              </a:rPr>
              <a:t> </a:t>
            </a:r>
            <a:r>
              <a:rPr lang="pt-BR" sz="5400" b="1" dirty="0">
                <a:latin typeface="Garamond"/>
              </a:rPr>
              <a:t>“</a:t>
            </a:r>
            <a:r>
              <a:rPr lang="pt-BR" sz="5400" b="1" dirty="0">
                <a:latin typeface="Garamond" panose="02020404030301010803" pitchFamily="18" charset="0"/>
              </a:rPr>
              <a:t>Minha Vida é Minha Mensagem Expansão é Minha Vida” </a:t>
            </a:r>
            <a:endParaRPr lang="pt-BR" sz="5400" dirty="0">
              <a:latin typeface="Garamond" panose="02020404030301010803" pitchFamily="18" charset="0"/>
            </a:endParaRPr>
          </a:p>
        </p:txBody>
      </p:sp>
    </p:spTree>
    <p:extLst>
      <p:ext uri="{BB962C8B-B14F-4D97-AF65-F5344CB8AC3E}">
        <p14:creationId xmlns:p14="http://schemas.microsoft.com/office/powerpoint/2010/main" val="3485706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48680"/>
            <a:ext cx="8229600" cy="4176464"/>
          </a:xfrm>
        </p:spPr>
        <p:txBody>
          <a:bodyPr>
            <a:normAutofit/>
          </a:bodyPr>
          <a:lstStyle/>
          <a:p>
            <a:r>
              <a:rPr lang="pt-BR" sz="4000" b="1" dirty="0" smtClean="0"/>
              <a:t>“O </a:t>
            </a:r>
            <a:r>
              <a:rPr lang="pt-BR" sz="4000" b="1" dirty="0"/>
              <a:t>que </a:t>
            </a:r>
            <a:r>
              <a:rPr lang="pt-BR" sz="4000" b="1" dirty="0" smtClean="0"/>
              <a:t>vocês </a:t>
            </a:r>
            <a:r>
              <a:rPr lang="pt-BR" sz="4000" b="1" dirty="0"/>
              <a:t>amam em mim é a mensagem, não é o meu corpo, é aquilo que se manifesta através dele, a sabedoria o ensinamento torna-se o </a:t>
            </a:r>
            <a:r>
              <a:rPr lang="pt-BR" sz="4000" b="1" dirty="0" err="1"/>
              <a:t>dharma</a:t>
            </a:r>
            <a:r>
              <a:rPr lang="pt-BR" sz="4000" b="1" dirty="0"/>
              <a:t>, faça do ensinamento o seu mestre assim Eu vivo para </a:t>
            </a:r>
            <a:r>
              <a:rPr lang="pt-BR" sz="4000" b="1" dirty="0" smtClean="0"/>
              <a:t>sempre</a:t>
            </a:r>
            <a:r>
              <a:rPr lang="pt-BR" sz="4000" dirty="0" smtClean="0"/>
              <a:t>”.</a:t>
            </a:r>
            <a:endParaRPr lang="pt-BR" sz="3600" b="1" i="1" dirty="0"/>
          </a:p>
        </p:txBody>
      </p:sp>
      <p:sp>
        <p:nvSpPr>
          <p:cNvPr id="4" name="CaixaDeTexto 3"/>
          <p:cNvSpPr txBox="1"/>
          <p:nvPr/>
        </p:nvSpPr>
        <p:spPr>
          <a:xfrm>
            <a:off x="3059832" y="4941168"/>
            <a:ext cx="5328592" cy="523220"/>
          </a:xfrm>
          <a:prstGeom prst="rect">
            <a:avLst/>
          </a:prstGeom>
          <a:noFill/>
        </p:spPr>
        <p:txBody>
          <a:bodyPr wrap="square" rtlCol="0">
            <a:spAutoFit/>
          </a:bodyPr>
          <a:lstStyle/>
          <a:p>
            <a:r>
              <a:rPr lang="pt-BR" sz="2800" b="1" dirty="0" smtClean="0"/>
              <a:t>Buda,  Jesus,  Sathya Sai ....</a:t>
            </a:r>
            <a:endParaRPr lang="pt-BR" sz="2800" b="1" dirty="0"/>
          </a:p>
        </p:txBody>
      </p:sp>
    </p:spTree>
    <p:extLst>
      <p:ext uri="{BB962C8B-B14F-4D97-AF65-F5344CB8AC3E}">
        <p14:creationId xmlns:p14="http://schemas.microsoft.com/office/powerpoint/2010/main" val="188088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7"/>
            <a:ext cx="917955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ângulo 3"/>
          <p:cNvSpPr/>
          <p:nvPr/>
        </p:nvSpPr>
        <p:spPr>
          <a:xfrm>
            <a:off x="-4045" y="3787670"/>
            <a:ext cx="8964488" cy="2862322"/>
          </a:xfrm>
          <a:prstGeom prst="rect">
            <a:avLst/>
          </a:prstGeom>
        </p:spPr>
        <p:txBody>
          <a:bodyPr wrap="square">
            <a:spAutoFit/>
          </a:bodyPr>
          <a:lstStyle/>
          <a:p>
            <a:pPr lvl="0" algn="ctr"/>
            <a:r>
              <a:rPr lang="pt-BR" sz="6000" b="1" dirty="0">
                <a:ln w="11430"/>
                <a:solidFill>
                  <a:srgbClr val="FFFF00"/>
                </a:solidFill>
                <a:effectLst>
                  <a:outerShdw blurRad="50800" dist="39000" dir="5460000" algn="tl">
                    <a:srgbClr val="000000">
                      <a:alpha val="38000"/>
                    </a:srgbClr>
                  </a:outerShdw>
                </a:effectLst>
                <a:ea typeface="Calibri"/>
                <a:cs typeface="Times New Roman"/>
              </a:rPr>
              <a:t>“Sua Vida é Minha </a:t>
            </a:r>
          </a:p>
          <a:p>
            <a:pPr lvl="0" algn="ctr"/>
            <a:r>
              <a:rPr lang="pt-BR" sz="6000" b="1" dirty="0">
                <a:ln w="11430"/>
                <a:solidFill>
                  <a:srgbClr val="FFFF00"/>
                </a:solidFill>
                <a:effectLst>
                  <a:outerShdw blurRad="50800" dist="39000" dir="5460000" algn="tl">
                    <a:srgbClr val="000000">
                      <a:alpha val="38000"/>
                    </a:srgbClr>
                  </a:outerShdw>
                </a:effectLst>
                <a:ea typeface="Calibri"/>
                <a:cs typeface="Times New Roman"/>
              </a:rPr>
              <a:t>Mensagem</a:t>
            </a:r>
          </a:p>
          <a:p>
            <a:pPr lvl="0" algn="ctr"/>
            <a:r>
              <a:rPr lang="pt-BR" sz="6000" b="1" dirty="0">
                <a:ln w="11430"/>
                <a:solidFill>
                  <a:srgbClr val="FFFF00"/>
                </a:solidFill>
                <a:effectLst>
                  <a:outerShdw blurRad="50800" dist="39000" dir="5460000" algn="tl">
                    <a:srgbClr val="000000">
                      <a:alpha val="38000"/>
                    </a:srgbClr>
                  </a:outerShdw>
                </a:effectLst>
                <a:ea typeface="Calibri"/>
                <a:cs typeface="Times New Roman"/>
              </a:rPr>
              <a:t> Expansão é </a:t>
            </a:r>
            <a:r>
              <a:rPr lang="pt-BR" sz="6000" b="1" dirty="0" smtClean="0">
                <a:ln w="11430"/>
                <a:solidFill>
                  <a:srgbClr val="FFFF00"/>
                </a:solidFill>
                <a:effectLst>
                  <a:outerShdw blurRad="50800" dist="39000" dir="5460000" algn="tl">
                    <a:srgbClr val="000000">
                      <a:alpha val="38000"/>
                    </a:srgbClr>
                  </a:outerShdw>
                </a:effectLst>
                <a:ea typeface="Calibri"/>
                <a:cs typeface="Times New Roman"/>
              </a:rPr>
              <a:t> a sua </a:t>
            </a:r>
            <a:r>
              <a:rPr lang="pt-BR" sz="6000" b="1" dirty="0">
                <a:ln w="11430"/>
                <a:solidFill>
                  <a:srgbClr val="FFFF00"/>
                </a:solidFill>
                <a:effectLst>
                  <a:outerShdw blurRad="50800" dist="39000" dir="5460000" algn="tl">
                    <a:srgbClr val="000000">
                      <a:alpha val="38000"/>
                    </a:srgbClr>
                  </a:outerShdw>
                </a:effectLst>
                <a:ea typeface="Calibri"/>
                <a:cs typeface="Times New Roman"/>
              </a:rPr>
              <a:t>Vida”</a:t>
            </a:r>
            <a:endParaRPr lang="pt-BR" sz="6000" b="1"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23812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059832" y="332656"/>
            <a:ext cx="2664296" cy="418058"/>
          </a:xfrm>
        </p:spPr>
        <p:txBody>
          <a:bodyPr>
            <a:normAutofit fontScale="90000"/>
          </a:bodyPr>
          <a:lstStyle/>
          <a:p>
            <a:pPr lvl="0">
              <a:spcBef>
                <a:spcPts val="0"/>
              </a:spcBef>
            </a:pPr>
            <a:r>
              <a:rPr lang="pt-BR" sz="3600" b="1" dirty="0" smtClean="0">
                <a:solidFill>
                  <a:prstClr val="black"/>
                </a:solidFill>
                <a:ea typeface="+mn-ea"/>
                <a:cs typeface="+mn-cs"/>
              </a:rPr>
              <a:t/>
            </a:r>
            <a:br>
              <a:rPr lang="pt-BR" sz="3600" b="1" dirty="0" smtClean="0">
                <a:solidFill>
                  <a:prstClr val="black"/>
                </a:solidFill>
                <a:ea typeface="+mn-ea"/>
                <a:cs typeface="+mn-cs"/>
              </a:rPr>
            </a:br>
            <a:r>
              <a:rPr lang="pt-BR" sz="3600" b="1" dirty="0" smtClean="0">
                <a:solidFill>
                  <a:prstClr val="black"/>
                </a:solidFill>
                <a:ea typeface="+mn-ea"/>
                <a:cs typeface="+mn-cs"/>
              </a:rPr>
              <a:t>Objetivo</a:t>
            </a:r>
            <a:r>
              <a:rPr lang="pt-BR" sz="3600" b="1" dirty="0">
                <a:solidFill>
                  <a:prstClr val="black"/>
                </a:solidFill>
                <a:ea typeface="+mn-ea"/>
                <a:cs typeface="+mn-cs"/>
              </a:rPr>
              <a:t/>
            </a:r>
            <a:br>
              <a:rPr lang="pt-BR" sz="3600" b="1" dirty="0">
                <a:solidFill>
                  <a:prstClr val="black"/>
                </a:solidFill>
                <a:ea typeface="+mn-ea"/>
                <a:cs typeface="+mn-cs"/>
              </a:rPr>
            </a:br>
            <a:endParaRPr lang="pt-BR" dirty="0"/>
          </a:p>
        </p:txBody>
      </p:sp>
      <p:sp>
        <p:nvSpPr>
          <p:cNvPr id="6" name="Retângulo 5"/>
          <p:cNvSpPr/>
          <p:nvPr/>
        </p:nvSpPr>
        <p:spPr>
          <a:xfrm>
            <a:off x="251520" y="1052736"/>
            <a:ext cx="8640960" cy="2062103"/>
          </a:xfrm>
          <a:prstGeom prst="rect">
            <a:avLst/>
          </a:prstGeom>
        </p:spPr>
        <p:txBody>
          <a:bodyPr wrap="square">
            <a:spAutoFit/>
          </a:bodyPr>
          <a:lstStyle/>
          <a:p>
            <a:pPr algn="ctr"/>
            <a:r>
              <a:rPr lang="pt-BR" sz="3200" dirty="0" smtClean="0">
                <a:highlight>
                  <a:srgbClr val="FFFFFF"/>
                </a:highlight>
                <a:ea typeface="Arial"/>
              </a:rPr>
              <a:t>É </a:t>
            </a:r>
            <a:r>
              <a:rPr lang="pt-BR" sz="3200" dirty="0">
                <a:highlight>
                  <a:srgbClr val="FFFFFF"/>
                </a:highlight>
                <a:ea typeface="Arial"/>
              </a:rPr>
              <a:t>um </a:t>
            </a:r>
            <a:r>
              <a:rPr lang="pt-BR" sz="3200" b="1" dirty="0" smtClean="0">
                <a:highlight>
                  <a:srgbClr val="FFFFFF"/>
                </a:highlight>
                <a:ea typeface="Arial"/>
              </a:rPr>
              <a:t>dever</a:t>
            </a:r>
            <a:r>
              <a:rPr lang="pt-BR" sz="3200" dirty="0" smtClean="0">
                <a:highlight>
                  <a:srgbClr val="FFFFFF"/>
                </a:highlight>
                <a:ea typeface="Arial"/>
              </a:rPr>
              <a:t> </a:t>
            </a:r>
            <a:r>
              <a:rPr lang="pt-BR" sz="3200" dirty="0">
                <a:highlight>
                  <a:srgbClr val="FFFFFF"/>
                </a:highlight>
                <a:ea typeface="Arial"/>
              </a:rPr>
              <a:t>sagrado da OSSI e uma de suas </a:t>
            </a:r>
            <a:r>
              <a:rPr lang="pt-BR" sz="3200" b="1" dirty="0">
                <a:highlight>
                  <a:srgbClr val="FFFFFF"/>
                </a:highlight>
                <a:ea typeface="Arial"/>
              </a:rPr>
              <a:t>metas</a:t>
            </a:r>
            <a:r>
              <a:rPr lang="pt-BR" sz="3200" dirty="0">
                <a:highlight>
                  <a:srgbClr val="FFFFFF"/>
                </a:highlight>
                <a:ea typeface="Arial"/>
              </a:rPr>
              <a:t> </a:t>
            </a:r>
            <a:r>
              <a:rPr lang="pt-BR" sz="3200" dirty="0" smtClean="0">
                <a:highlight>
                  <a:srgbClr val="FFFFFF"/>
                </a:highlight>
                <a:ea typeface="Arial"/>
              </a:rPr>
              <a:t>principais, </a:t>
            </a:r>
            <a:r>
              <a:rPr lang="pt-BR" sz="3200" dirty="0">
                <a:highlight>
                  <a:srgbClr val="FFFFFF"/>
                </a:highlight>
              </a:rPr>
              <a:t>d</a:t>
            </a:r>
            <a:r>
              <a:rPr lang="pt-BR" sz="3200" dirty="0" smtClean="0"/>
              <a:t>isseminar </a:t>
            </a:r>
            <a:r>
              <a:rPr lang="pt-BR" sz="3200" dirty="0"/>
              <a:t>a Mensagem de amor, serviço altruísta e informações sobre o trabalho de </a:t>
            </a:r>
            <a:r>
              <a:rPr lang="pt-BR" sz="3200" dirty="0" err="1"/>
              <a:t>Bhagavan</a:t>
            </a:r>
            <a:r>
              <a:rPr lang="pt-BR" sz="3200" dirty="0"/>
              <a:t> Sri Sathya Sai </a:t>
            </a:r>
            <a:r>
              <a:rPr lang="pt-BR" sz="3200" dirty="0" smtClean="0"/>
              <a:t>Baba.</a:t>
            </a:r>
            <a:endParaRPr lang="pt-BR" sz="3200" dirty="0"/>
          </a:p>
        </p:txBody>
      </p:sp>
      <p:sp>
        <p:nvSpPr>
          <p:cNvPr id="7" name="Retângulo 6"/>
          <p:cNvSpPr/>
          <p:nvPr/>
        </p:nvSpPr>
        <p:spPr>
          <a:xfrm>
            <a:off x="269535" y="3429000"/>
            <a:ext cx="8640960" cy="2554545"/>
          </a:xfrm>
          <a:prstGeom prst="rect">
            <a:avLst/>
          </a:prstGeom>
        </p:spPr>
        <p:txBody>
          <a:bodyPr wrap="square" anchor="ctr">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pt-BR" sz="3200" b="0" i="0" u="none" strike="noStrike" kern="0" cap="none" spc="0" normalizeH="0" baseline="0" noProof="0" dirty="0" smtClean="0">
                <a:ln>
                  <a:noFill/>
                </a:ln>
                <a:solidFill>
                  <a:srgbClr val="000000"/>
                </a:solidFill>
                <a:effectLst/>
                <a:uLnTx/>
                <a:uFillTx/>
              </a:rPr>
              <a:t>“Quando Sai Baba criou o Conselho de </a:t>
            </a:r>
            <a:r>
              <a:rPr kumimoji="0" lang="pt-BR" sz="3200" b="0" i="0" u="none" strike="noStrike" kern="0" cap="none" spc="0" normalizeH="0" baseline="0" noProof="0" dirty="0" err="1" smtClean="0">
                <a:ln>
                  <a:noFill/>
                </a:ln>
                <a:solidFill>
                  <a:srgbClr val="000000"/>
                </a:solidFill>
                <a:effectLst/>
                <a:uLnTx/>
                <a:uFillTx/>
              </a:rPr>
              <a:t>Prasanthi</a:t>
            </a:r>
            <a:r>
              <a:rPr kumimoji="0" lang="pt-BR" sz="3200" b="0" i="0" u="none" strike="noStrike" kern="0" cap="none" spc="0" normalizeH="0" baseline="0" noProof="0" dirty="0" smtClean="0">
                <a:ln>
                  <a:noFill/>
                </a:ln>
                <a:solidFill>
                  <a:srgbClr val="000000"/>
                </a:solidFill>
                <a:effectLst/>
                <a:uLnTx/>
                <a:uFillTx/>
              </a:rPr>
              <a:t>, anunciou que chegava a etapa da </a:t>
            </a:r>
            <a:r>
              <a:rPr kumimoji="0" lang="pt-BR" sz="3200" b="1" i="0" u="none" strike="noStrike" kern="0" cap="none" spc="0" normalizeH="0" baseline="0" noProof="0" dirty="0" smtClean="0">
                <a:ln>
                  <a:noFill/>
                </a:ln>
                <a:solidFill>
                  <a:srgbClr val="000000"/>
                </a:solidFill>
                <a:effectLst/>
                <a:uLnTx/>
                <a:uFillTx/>
              </a:rPr>
              <a:t>Expansão</a:t>
            </a:r>
            <a:r>
              <a:rPr kumimoji="0" lang="pt-BR" sz="3200" b="0" i="0" u="none" strike="noStrike" kern="0" cap="none" spc="0" normalizeH="0" baseline="0" noProof="0" dirty="0" smtClean="0">
                <a:ln>
                  <a:noFill/>
                </a:ln>
                <a:solidFill>
                  <a:srgbClr val="000000"/>
                </a:solidFill>
                <a:effectLst/>
                <a:uLnTx/>
                <a:uFillTx/>
              </a:rPr>
              <a:t>. </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pt-BR" sz="3200" b="0" i="0" u="none" strike="noStrike" kern="0" cap="none" spc="0" normalizeH="0" baseline="0" noProof="0" dirty="0" smtClean="0">
                <a:ln>
                  <a:noFill/>
                </a:ln>
                <a:solidFill>
                  <a:srgbClr val="000000"/>
                </a:solidFill>
                <a:effectLst/>
                <a:uLnTx/>
                <a:uFillTx/>
              </a:rPr>
              <a:t>Com especial ênfase deu a cada um dos membros um mandato: </a:t>
            </a:r>
            <a:r>
              <a:rPr kumimoji="0" lang="pt-BR" sz="3200" b="1" i="1" u="none" strike="noStrike" kern="0" cap="none" spc="0" normalizeH="0" baseline="0" noProof="0" dirty="0" smtClean="0">
                <a:ln>
                  <a:noFill/>
                </a:ln>
                <a:solidFill>
                  <a:srgbClr val="000000"/>
                </a:solidFill>
                <a:effectLst/>
                <a:uLnTx/>
                <a:uFillTx/>
              </a:rPr>
              <a:t>o de levar Sua Mensagem a todos os cantos do planeta.</a:t>
            </a:r>
            <a:endParaRPr kumimoji="0" lang="pt-BR" sz="3200" b="1" i="1" u="none" strike="noStrike" kern="0" cap="none" spc="0" normalizeH="0" baseline="0" noProof="0" dirty="0" smtClean="0">
              <a:ln>
                <a:noFill/>
              </a:ln>
              <a:solidFill>
                <a:srgbClr val="525A51"/>
              </a:solidFill>
              <a:effectLst/>
              <a:uLnTx/>
              <a:uFillTx/>
            </a:endParaRPr>
          </a:p>
        </p:txBody>
      </p:sp>
    </p:spTree>
    <p:extLst>
      <p:ext uri="{BB962C8B-B14F-4D97-AF65-F5344CB8AC3E}">
        <p14:creationId xmlns:p14="http://schemas.microsoft.com/office/powerpoint/2010/main" val="9828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39552" y="3933056"/>
            <a:ext cx="7920880" cy="244374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800" b="1" i="0" u="none" strike="noStrike" kern="0" cap="none" spc="0" normalizeH="0" baseline="0" noProof="0" dirty="0" smtClean="0">
                <a:ln>
                  <a:noFill/>
                </a:ln>
                <a:solidFill>
                  <a:prstClr val="black"/>
                </a:solidFill>
                <a:effectLst/>
                <a:uLnTx/>
                <a:uFillTx/>
              </a:rPr>
              <a:t>Subcomitês de Expansão :</a:t>
            </a:r>
          </a:p>
          <a:p>
            <a:pPr marL="1076325" marR="0" lvl="2" indent="-161925" algn="ctr" defTabSz="914400" eaLnBrk="1" fontAlgn="auto" latinLnBrk="0" hangingPunct="1">
              <a:lnSpc>
                <a:spcPct val="130000"/>
              </a:lnSpc>
              <a:spcBef>
                <a:spcPts val="0"/>
              </a:spcBef>
              <a:spcAft>
                <a:spcPts val="0"/>
              </a:spcAft>
              <a:buClrTx/>
              <a:buSzPct val="161000"/>
              <a:buFontTx/>
              <a:buBlip>
                <a:blip r:embed="rId2"/>
              </a:buBlip>
              <a:tabLst/>
              <a:defRPr/>
            </a:pPr>
            <a:r>
              <a:rPr kumimoji="0" lang="pt-BR" sz="2400" b="1" i="0" u="none" strike="noStrike" kern="0" cap="none" spc="0" normalizeH="0" baseline="0" noProof="0" dirty="0" smtClean="0">
                <a:ln>
                  <a:noFill/>
                </a:ln>
                <a:solidFill>
                  <a:prstClr val="black"/>
                </a:solidFill>
                <a:effectLst/>
                <a:uLnTx/>
                <a:uFillTx/>
              </a:rPr>
              <a:t>Encontros Públicos 		</a:t>
            </a:r>
            <a:endParaRPr kumimoji="0" lang="pt-BR" sz="2400" b="0" i="0" u="none" strike="noStrike" kern="0" cap="none" spc="0" normalizeH="0" baseline="0" noProof="0" dirty="0" smtClean="0">
              <a:ln>
                <a:noFill/>
              </a:ln>
              <a:solidFill>
                <a:prstClr val="black"/>
              </a:solidFill>
              <a:effectLst/>
              <a:uLnTx/>
              <a:uFillTx/>
            </a:endParaRPr>
          </a:p>
          <a:p>
            <a:pPr marL="1257300" marR="0" lvl="2" indent="-342900" algn="ctr" defTabSz="914400" eaLnBrk="1" fontAlgn="auto" latinLnBrk="0" hangingPunct="1">
              <a:lnSpc>
                <a:spcPct val="130000"/>
              </a:lnSpc>
              <a:spcBef>
                <a:spcPts val="0"/>
              </a:spcBef>
              <a:spcAft>
                <a:spcPts val="0"/>
              </a:spcAft>
              <a:buClrTx/>
              <a:buSzPct val="161000"/>
              <a:buFontTx/>
              <a:buBlip>
                <a:blip r:embed="rId2"/>
              </a:buBlip>
              <a:tabLst/>
              <a:defRPr/>
            </a:pPr>
            <a:r>
              <a:rPr kumimoji="0" lang="pt-BR" sz="2400" b="1" i="0" u="none" strike="noStrike" kern="0" cap="none" spc="0" normalizeH="0" baseline="0" noProof="0" dirty="0" smtClean="0">
                <a:ln>
                  <a:noFill/>
                </a:ln>
                <a:solidFill>
                  <a:prstClr val="black"/>
                </a:solidFill>
                <a:effectLst/>
                <a:uLnTx/>
                <a:uFillTx/>
              </a:rPr>
              <a:t>Encontros </a:t>
            </a:r>
            <a:r>
              <a:rPr kumimoji="0" lang="pt-BR" sz="2400" b="1" i="0" u="none" strike="noStrike" kern="0" cap="none" spc="0" normalizeH="0" baseline="0" noProof="0" dirty="0" err="1" smtClean="0">
                <a:ln>
                  <a:noFill/>
                </a:ln>
                <a:solidFill>
                  <a:prstClr val="black"/>
                </a:solidFill>
                <a:effectLst/>
                <a:uLnTx/>
                <a:uFillTx/>
              </a:rPr>
              <a:t>Multirreligiosos</a:t>
            </a:r>
            <a:r>
              <a:rPr kumimoji="0" lang="pt-BR" sz="2400" b="1" i="0" u="none" strike="noStrike" kern="0" cap="none" spc="0" normalizeH="0" baseline="0" noProof="0" dirty="0" smtClean="0">
                <a:ln>
                  <a:noFill/>
                </a:ln>
                <a:solidFill>
                  <a:prstClr val="black"/>
                </a:solidFill>
                <a:effectLst/>
                <a:uLnTx/>
                <a:uFillTx/>
              </a:rPr>
              <a:t> 	</a:t>
            </a:r>
            <a:endParaRPr kumimoji="0" lang="pt-BR" sz="2400" b="0" i="0" u="none" strike="noStrike" kern="0" cap="none" spc="0" normalizeH="0" baseline="0" noProof="0" dirty="0" smtClean="0">
              <a:ln>
                <a:noFill/>
              </a:ln>
              <a:solidFill>
                <a:prstClr val="black"/>
              </a:solidFill>
              <a:effectLst/>
              <a:uLnTx/>
              <a:uFillTx/>
            </a:endParaRPr>
          </a:p>
          <a:p>
            <a:pPr marL="1257300" marR="0" lvl="2" indent="-342900" algn="ctr" defTabSz="914400" eaLnBrk="1" fontAlgn="auto" latinLnBrk="0" hangingPunct="1">
              <a:lnSpc>
                <a:spcPct val="130000"/>
              </a:lnSpc>
              <a:spcBef>
                <a:spcPts val="0"/>
              </a:spcBef>
              <a:spcAft>
                <a:spcPts val="0"/>
              </a:spcAft>
              <a:buClrTx/>
              <a:buSzPct val="161000"/>
              <a:buFontTx/>
              <a:buBlip>
                <a:blip r:embed="rId2"/>
              </a:buBlip>
              <a:tabLst/>
              <a:defRPr/>
            </a:pPr>
            <a:r>
              <a:rPr kumimoji="0" lang="pt-BR" sz="2400" b="1" i="0" u="none" strike="noStrike" kern="0" cap="none" spc="0" normalizeH="0" baseline="0" noProof="0" dirty="0" smtClean="0">
                <a:ln>
                  <a:noFill/>
                </a:ln>
                <a:solidFill>
                  <a:prstClr val="black"/>
                </a:solidFill>
                <a:effectLst/>
                <a:uLnTx/>
                <a:uFillTx/>
              </a:rPr>
              <a:t>Caminhada pelos valores 	</a:t>
            </a:r>
            <a:endParaRPr kumimoji="0" lang="pt-BR" sz="2400" b="0" i="0" u="none" strike="noStrike" kern="0" cap="none" spc="0" normalizeH="0" baseline="0" noProof="0" dirty="0" smtClean="0">
              <a:ln>
                <a:noFill/>
              </a:ln>
              <a:solidFill>
                <a:prstClr val="black"/>
              </a:solidFill>
              <a:effectLst/>
              <a:uLnTx/>
              <a:uFillTx/>
            </a:endParaRPr>
          </a:p>
          <a:p>
            <a:pPr marL="1257300" marR="0" lvl="2" indent="-342900" algn="ctr" defTabSz="914400" eaLnBrk="1" fontAlgn="auto" latinLnBrk="0" hangingPunct="1">
              <a:lnSpc>
                <a:spcPct val="130000"/>
              </a:lnSpc>
              <a:spcBef>
                <a:spcPts val="0"/>
              </a:spcBef>
              <a:spcAft>
                <a:spcPts val="0"/>
              </a:spcAft>
              <a:buClrTx/>
              <a:buSzPct val="161000"/>
              <a:buFontTx/>
              <a:buBlip>
                <a:blip r:embed="rId2"/>
              </a:buBlip>
              <a:tabLst/>
              <a:defRPr/>
            </a:pPr>
            <a:r>
              <a:rPr kumimoji="0" lang="pt-BR" sz="2400" b="1" i="0" u="none" strike="noStrike" kern="0" cap="none" spc="0" normalizeH="0" baseline="0" noProof="0" dirty="0" smtClean="0">
                <a:ln>
                  <a:noFill/>
                </a:ln>
                <a:solidFill>
                  <a:prstClr val="black"/>
                </a:solidFill>
                <a:effectLst/>
                <a:uLnTx/>
                <a:uFillTx/>
              </a:rPr>
              <a:t>Engajamento Comunitário 	</a:t>
            </a:r>
            <a:endParaRPr kumimoji="0" lang="pt-BR" sz="2400" b="0" i="0" u="none" strike="noStrike" kern="0" cap="none" spc="0" normalizeH="0" baseline="0" noProof="0" dirty="0" smtClean="0">
              <a:ln>
                <a:noFill/>
              </a:ln>
              <a:solidFill>
                <a:prstClr val="black"/>
              </a:solidFill>
              <a:effectLst/>
              <a:uLnTx/>
              <a:uFillTx/>
            </a:endParaRPr>
          </a:p>
        </p:txBody>
      </p:sp>
      <p:sp>
        <p:nvSpPr>
          <p:cNvPr id="7" name="CaixaDeTexto 6"/>
          <p:cNvSpPr txBox="1"/>
          <p:nvPr/>
        </p:nvSpPr>
        <p:spPr>
          <a:xfrm>
            <a:off x="323528" y="980728"/>
            <a:ext cx="8352928" cy="2739211"/>
          </a:xfrm>
          <a:prstGeom prst="rect">
            <a:avLst/>
          </a:prstGeom>
          <a:noFill/>
        </p:spPr>
        <p:txBody>
          <a:bodyPr wrap="square" rtlCol="0">
            <a:spAutoFit/>
          </a:bodyPr>
          <a:lstStyle/>
          <a:p>
            <a:pPr algn="just">
              <a:spcAft>
                <a:spcPts val="0"/>
              </a:spcAft>
            </a:pPr>
            <a:r>
              <a:rPr lang="pt-BR" sz="2400" dirty="0" smtClean="0">
                <a:solidFill>
                  <a:srgbClr val="000000"/>
                </a:solidFill>
                <a:ea typeface="Arial"/>
                <a:cs typeface="Calibri"/>
              </a:rPr>
              <a:t>            </a:t>
            </a:r>
            <a:r>
              <a:rPr lang="pt-BR" sz="2400" b="1" dirty="0" smtClean="0">
                <a:ea typeface="Arial"/>
                <a:cs typeface="Calibri"/>
              </a:rPr>
              <a:t>O </a:t>
            </a:r>
            <a:r>
              <a:rPr lang="pt-BR" sz="2400" b="1" dirty="0">
                <a:ea typeface="Arial"/>
                <a:cs typeface="Calibri"/>
              </a:rPr>
              <a:t>Comitê de Expansão </a:t>
            </a:r>
            <a:r>
              <a:rPr lang="pt-BR" sz="2400" b="1" dirty="0" smtClean="0">
                <a:ea typeface="Arial"/>
                <a:cs typeface="Calibri"/>
              </a:rPr>
              <a:t>dentro do CCB foi </a:t>
            </a:r>
            <a:r>
              <a:rPr lang="pt-BR" sz="2400" b="1" dirty="0">
                <a:ea typeface="Arial"/>
                <a:cs typeface="Calibri"/>
              </a:rPr>
              <a:t>estabelecido para ajudar na realização desta meta, de criar maior percepção das quatro áreas identificadas a </a:t>
            </a:r>
            <a:r>
              <a:rPr lang="pt-BR" sz="2400" b="1" dirty="0" smtClean="0">
                <a:ea typeface="Arial"/>
                <a:cs typeface="Calibri"/>
              </a:rPr>
              <a:t>baixo. </a:t>
            </a:r>
            <a:r>
              <a:rPr lang="pt-BR" sz="2400" b="1" dirty="0">
                <a:ea typeface="Arial"/>
                <a:cs typeface="Calibri"/>
              </a:rPr>
              <a:t>Para recomendar um plano de ação adequado a todas as </a:t>
            </a:r>
            <a:r>
              <a:rPr lang="pt-BR" sz="2400" b="1" dirty="0" smtClean="0">
                <a:ea typeface="Arial"/>
                <a:cs typeface="Calibri"/>
              </a:rPr>
              <a:t>Regiões para </a:t>
            </a:r>
            <a:r>
              <a:rPr lang="pt-BR" sz="2400" b="1" dirty="0">
                <a:ea typeface="Arial"/>
                <a:cs typeface="Calibri"/>
              </a:rPr>
              <a:t>obter uma visão global de como a </a:t>
            </a:r>
            <a:r>
              <a:rPr lang="pt-BR" sz="2400" b="1" dirty="0" smtClean="0">
                <a:ea typeface="Arial"/>
                <a:cs typeface="Calibri"/>
              </a:rPr>
              <a:t>OSSB </a:t>
            </a:r>
            <a:r>
              <a:rPr lang="pt-BR" sz="2400" b="1" dirty="0">
                <a:ea typeface="Arial"/>
                <a:cs typeface="Calibri"/>
              </a:rPr>
              <a:t>é percebida e aceita pelas comunidades locais, governos, meios de comunicação e instituições religiosas </a:t>
            </a:r>
            <a:r>
              <a:rPr lang="pt-BR" sz="2400" b="1" dirty="0" smtClean="0">
                <a:ea typeface="Arial"/>
                <a:cs typeface="Calibri"/>
              </a:rPr>
              <a:t>no Brasil.</a:t>
            </a:r>
            <a:endParaRPr lang="pt-BR" sz="2400" b="1" dirty="0">
              <a:ea typeface="Calibri"/>
              <a:cs typeface="Calibri"/>
            </a:endParaRPr>
          </a:p>
        </p:txBody>
      </p:sp>
      <p:sp>
        <p:nvSpPr>
          <p:cNvPr id="9" name="Título 1"/>
          <p:cNvSpPr>
            <a:spLocks noGrp="1"/>
          </p:cNvSpPr>
          <p:nvPr>
            <p:ph type="title"/>
          </p:nvPr>
        </p:nvSpPr>
        <p:spPr>
          <a:xfrm>
            <a:off x="650713" y="116632"/>
            <a:ext cx="7950077" cy="720080"/>
          </a:xfrm>
        </p:spPr>
        <p:txBody>
          <a:bodyPr/>
          <a:lstStyle/>
          <a:p>
            <a:r>
              <a:rPr lang="pt-BR" sz="3200" b="1" dirty="0">
                <a:ea typeface="+mn-ea"/>
                <a:cs typeface="+mn-cs"/>
              </a:rPr>
              <a:t>A Estrutura do Comitê de Expansão</a:t>
            </a:r>
            <a:endParaRPr lang="pt-BR" dirty="0"/>
          </a:p>
        </p:txBody>
      </p:sp>
    </p:spTree>
    <p:extLst>
      <p:ext uri="{BB962C8B-B14F-4D97-AF65-F5344CB8AC3E}">
        <p14:creationId xmlns:p14="http://schemas.microsoft.com/office/powerpoint/2010/main" val="3960872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9512" y="2204864"/>
            <a:ext cx="8784976" cy="2357568"/>
          </a:xfrm>
          <a:prstGeom prst="rect">
            <a:avLst/>
          </a:prstGeom>
        </p:spPr>
        <p:txBody>
          <a:bodyPr wrap="square">
            <a:spAutoFit/>
          </a:bodyPr>
          <a:lstStyle/>
          <a:p>
            <a:pPr algn="ctr">
              <a:lnSpc>
                <a:spcPct val="115000"/>
              </a:lnSpc>
              <a:spcAft>
                <a:spcPts val="1000"/>
              </a:spcAft>
            </a:pPr>
            <a:r>
              <a:rPr lang="pt-BR" sz="3200" dirty="0" smtClean="0">
                <a:ea typeface="Calibri"/>
                <a:cs typeface="Times New Roman"/>
              </a:rPr>
              <a:t>Expandir </a:t>
            </a:r>
            <a:r>
              <a:rPr lang="pt-BR" sz="3200" dirty="0">
                <a:ea typeface="Calibri"/>
                <a:cs typeface="Times New Roman"/>
              </a:rPr>
              <a:t>a </a:t>
            </a:r>
            <a:r>
              <a:rPr lang="pt-BR" sz="3200" dirty="0" smtClean="0">
                <a:ea typeface="Calibri"/>
                <a:cs typeface="Times New Roman"/>
              </a:rPr>
              <a:t>Mensagem </a:t>
            </a:r>
            <a:r>
              <a:rPr lang="pt-BR" sz="3200" dirty="0">
                <a:ea typeface="Calibri"/>
                <a:cs typeface="Times New Roman"/>
              </a:rPr>
              <a:t>é prolongar o tempo da nossa conexão com Deus e ao mesmo tempo proporcionar ao outro essa oportunidade</a:t>
            </a:r>
            <a:r>
              <a:rPr lang="pt-BR" sz="3200" dirty="0" smtClean="0">
                <a:ea typeface="Calibri"/>
                <a:cs typeface="Times New Roman"/>
              </a:rPr>
              <a:t>. </a:t>
            </a:r>
            <a:r>
              <a:rPr lang="pt-BR" sz="3200" dirty="0">
                <a:ea typeface="Calibri"/>
                <a:cs typeface="Times New Roman"/>
              </a:rPr>
              <a:t> </a:t>
            </a:r>
            <a:r>
              <a:rPr lang="pt-BR" sz="3200" dirty="0" smtClean="0">
                <a:ea typeface="Calibri"/>
                <a:cs typeface="Times New Roman"/>
              </a:rPr>
              <a:t>Expandir </a:t>
            </a:r>
            <a:r>
              <a:rPr lang="pt-BR" sz="3200" dirty="0">
                <a:ea typeface="Calibri"/>
                <a:cs typeface="Times New Roman"/>
              </a:rPr>
              <a:t>a </a:t>
            </a:r>
            <a:r>
              <a:rPr lang="pt-BR" sz="3200" dirty="0" smtClean="0">
                <a:ea typeface="Calibri"/>
                <a:cs typeface="Times New Roman"/>
              </a:rPr>
              <a:t>Mensagem </a:t>
            </a:r>
            <a:r>
              <a:rPr lang="pt-BR" sz="3200" dirty="0">
                <a:ea typeface="Calibri"/>
                <a:cs typeface="Times New Roman"/>
              </a:rPr>
              <a:t>de Sai é permanecer na </a:t>
            </a:r>
            <a:r>
              <a:rPr lang="pt-BR" sz="3200" dirty="0" smtClean="0">
                <a:ea typeface="Calibri"/>
                <a:cs typeface="Times New Roman"/>
              </a:rPr>
              <a:t>consciência</a:t>
            </a:r>
            <a:endParaRPr lang="pt-BR" sz="3200" dirty="0">
              <a:ea typeface="Calibri"/>
              <a:cs typeface="Times New Roman"/>
            </a:endParaRPr>
          </a:p>
        </p:txBody>
      </p:sp>
      <p:sp>
        <p:nvSpPr>
          <p:cNvPr id="5" name="CaixaDeTexto 4"/>
          <p:cNvSpPr txBox="1"/>
          <p:nvPr/>
        </p:nvSpPr>
        <p:spPr>
          <a:xfrm>
            <a:off x="782153" y="445501"/>
            <a:ext cx="7272808" cy="729430"/>
          </a:xfrm>
          <a:prstGeom prst="rect">
            <a:avLst/>
          </a:prstGeom>
          <a:noFill/>
        </p:spPr>
        <p:txBody>
          <a:bodyPr wrap="square" rtlCol="0">
            <a:spAutoFit/>
          </a:bodyPr>
          <a:lstStyle/>
          <a:p>
            <a:pPr lvl="0" algn="ctr">
              <a:lnSpc>
                <a:spcPct val="115000"/>
              </a:lnSpc>
              <a:spcAft>
                <a:spcPts val="1000"/>
              </a:spcAft>
            </a:pPr>
            <a:r>
              <a:rPr lang="pt-BR" sz="3600" b="1" dirty="0">
                <a:solidFill>
                  <a:prstClr val="black"/>
                </a:solidFill>
                <a:ea typeface="Calibri"/>
                <a:cs typeface="Times New Roman"/>
              </a:rPr>
              <a:t>O que é </a:t>
            </a:r>
            <a:r>
              <a:rPr lang="pt-BR" sz="3600" b="1" dirty="0" smtClean="0">
                <a:solidFill>
                  <a:prstClr val="black"/>
                </a:solidFill>
                <a:ea typeface="Calibri"/>
                <a:cs typeface="Times New Roman"/>
              </a:rPr>
              <a:t>expansão?</a:t>
            </a:r>
            <a:endParaRPr lang="pt-BR" sz="3600" b="1" dirty="0">
              <a:solidFill>
                <a:prstClr val="black"/>
              </a:solidFill>
              <a:ea typeface="Calibri"/>
              <a:cs typeface="Times New Roman"/>
            </a:endParaRPr>
          </a:p>
        </p:txBody>
      </p:sp>
    </p:spTree>
    <p:extLst>
      <p:ext uri="{BB962C8B-B14F-4D97-AF65-F5344CB8AC3E}">
        <p14:creationId xmlns:p14="http://schemas.microsoft.com/office/powerpoint/2010/main" val="1248991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Programa de transformação</a:t>
            </a:r>
            <a:endParaRPr lang="pt-BR" sz="4000" b="1" dirty="0"/>
          </a:p>
        </p:txBody>
      </p:sp>
      <p:sp>
        <p:nvSpPr>
          <p:cNvPr id="4" name="CaixaDeTexto 3"/>
          <p:cNvSpPr txBox="1"/>
          <p:nvPr/>
        </p:nvSpPr>
        <p:spPr>
          <a:xfrm>
            <a:off x="1043608" y="1988840"/>
            <a:ext cx="7128792" cy="1754326"/>
          </a:xfrm>
          <a:prstGeom prst="rect">
            <a:avLst/>
          </a:prstGeom>
          <a:noFill/>
        </p:spPr>
        <p:txBody>
          <a:bodyPr wrap="square" rtlCol="0">
            <a:spAutoFit/>
          </a:bodyPr>
          <a:lstStyle/>
          <a:p>
            <a:pPr algn="ctr"/>
            <a:r>
              <a:rPr lang="pt-BR" sz="3600" b="1" dirty="0" smtClean="0"/>
              <a:t>O Programa de transformação infalível é aquele que transforma a si mesmo</a:t>
            </a:r>
            <a:endParaRPr lang="pt-BR" sz="3600" b="1" dirty="0"/>
          </a:p>
        </p:txBody>
      </p:sp>
    </p:spTree>
    <p:extLst>
      <p:ext uri="{BB962C8B-B14F-4D97-AF65-F5344CB8AC3E}">
        <p14:creationId xmlns:p14="http://schemas.microsoft.com/office/powerpoint/2010/main" val="3104776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980728"/>
            <a:ext cx="3456384" cy="334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683568" y="134282"/>
            <a:ext cx="7632848" cy="523220"/>
          </a:xfrm>
          <a:prstGeom prst="rect">
            <a:avLst/>
          </a:prstGeom>
          <a:noFill/>
        </p:spPr>
        <p:txBody>
          <a:bodyPr wrap="square" rtlCol="0">
            <a:spAutoFit/>
          </a:bodyPr>
          <a:lstStyle/>
          <a:p>
            <a:pPr algn="ctr" fontAlgn="base"/>
            <a:r>
              <a:rPr lang="pt-BR" sz="2800" dirty="0" smtClean="0">
                <a:solidFill>
                  <a:srgbClr val="0B0E18"/>
                </a:solidFill>
                <a:latin typeface="Arial Black" panose="020B0A04020102020204" pitchFamily="34" charset="0"/>
              </a:rPr>
              <a:t>O UNIVERSO EXPANDINDO EM MIM</a:t>
            </a:r>
            <a:endParaRPr lang="pt-BR" sz="2800" b="0" i="0" dirty="0">
              <a:solidFill>
                <a:srgbClr val="0B0E18"/>
              </a:solidFill>
              <a:effectLst/>
              <a:latin typeface="Arial Black" panose="020B0A04020102020204" pitchFamily="34" charset="0"/>
            </a:endParaRPr>
          </a:p>
        </p:txBody>
      </p:sp>
      <p:sp>
        <p:nvSpPr>
          <p:cNvPr id="2" name="Retângulo 1"/>
          <p:cNvSpPr/>
          <p:nvPr/>
        </p:nvSpPr>
        <p:spPr>
          <a:xfrm>
            <a:off x="263887" y="4813561"/>
            <a:ext cx="8064896" cy="1200329"/>
          </a:xfrm>
          <a:prstGeom prst="rect">
            <a:avLst/>
          </a:prstGeom>
        </p:spPr>
        <p:txBody>
          <a:bodyPr wrap="square">
            <a:spAutoFit/>
          </a:bodyPr>
          <a:lstStyle/>
          <a:p>
            <a:pPr algn="ctr"/>
            <a:r>
              <a:rPr lang="pt-BR" sz="3600" b="1" dirty="0" smtClean="0"/>
              <a:t>    Egoísmo -------------- Solidariedade</a:t>
            </a:r>
          </a:p>
          <a:p>
            <a:r>
              <a:rPr lang="pt-BR" sz="3600" b="1" dirty="0"/>
              <a:t> </a:t>
            </a:r>
            <a:r>
              <a:rPr lang="pt-BR" sz="3600" b="1" dirty="0" smtClean="0"/>
              <a:t>                 Ego -------------- </a:t>
            </a:r>
            <a:r>
              <a:rPr lang="pt-BR" sz="3600" b="1" dirty="0"/>
              <a:t>Eu</a:t>
            </a:r>
          </a:p>
        </p:txBody>
      </p:sp>
    </p:spTree>
    <p:extLst>
      <p:ext uri="{BB962C8B-B14F-4D97-AF65-F5344CB8AC3E}">
        <p14:creationId xmlns:p14="http://schemas.microsoft.com/office/powerpoint/2010/main" val="2231317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m para imagens de sathya sai baba"/>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000" contrast="1000"/>
                    </a14:imgEffect>
                  </a14:imgLayer>
                </a14:imgProps>
              </a:ext>
              <a:ext uri="{28A0092B-C50C-407E-A947-70E740481C1C}">
                <a14:useLocalDpi xmlns:a14="http://schemas.microsoft.com/office/drawing/2010/main" val="0"/>
              </a:ext>
            </a:extLst>
          </a:blip>
          <a:srcRect/>
          <a:stretch>
            <a:fillRect/>
          </a:stretch>
        </p:blipFill>
        <p:spPr bwMode="auto">
          <a:xfrm>
            <a:off x="0" y="0"/>
            <a:ext cx="4404567" cy="32835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innerShdw blurRad="63500" dist="50800" dir="16200000">
              <a:prstClr val="black">
                <a:alpha val="50000"/>
              </a:prstClr>
            </a:innerShdw>
          </a:effectLst>
        </p:spPr>
      </p:pic>
      <p:sp>
        <p:nvSpPr>
          <p:cNvPr id="3" name="Retângulo 2"/>
          <p:cNvSpPr/>
          <p:nvPr/>
        </p:nvSpPr>
        <p:spPr>
          <a:xfrm>
            <a:off x="37518" y="3318570"/>
            <a:ext cx="9129433" cy="3539430"/>
          </a:xfrm>
          <a:prstGeom prst="rect">
            <a:avLst/>
          </a:prstGeom>
        </p:spPr>
        <p:txBody>
          <a:bodyPr wrap="square">
            <a:spAutoFit/>
          </a:bodyPr>
          <a:lstStyle/>
          <a:p>
            <a:pPr algn="ctr"/>
            <a:r>
              <a:rPr lang="pt-BR" sz="3200" dirty="0" smtClean="0">
                <a:latin typeface="Adobe Heiti Std R" pitchFamily="34" charset="-128"/>
                <a:ea typeface="Adobe Heiti Std R" pitchFamily="34" charset="-128"/>
              </a:rPr>
              <a:t>A </a:t>
            </a:r>
            <a:r>
              <a:rPr lang="pt-BR" sz="3200" dirty="0">
                <a:latin typeface="Adobe Heiti Std R" pitchFamily="34" charset="-128"/>
                <a:ea typeface="Adobe Heiti Std R" pitchFamily="34" charset="-128"/>
              </a:rPr>
              <a:t>Mensagem não veio para </a:t>
            </a:r>
            <a:r>
              <a:rPr lang="pt-BR" sz="3200" dirty="0" smtClean="0">
                <a:latin typeface="Adobe Heiti Std R" pitchFamily="34" charset="-128"/>
                <a:ea typeface="Adobe Heiti Std R" pitchFamily="34" charset="-128"/>
              </a:rPr>
              <a:t>uma satisfação </a:t>
            </a:r>
            <a:r>
              <a:rPr lang="pt-BR" sz="3200" dirty="0">
                <a:latin typeface="Adobe Heiti Std R" pitchFamily="34" charset="-128"/>
                <a:ea typeface="Adobe Heiti Std R" pitchFamily="34" charset="-128"/>
              </a:rPr>
              <a:t>pessoal, veio  para transformar. A mensagem nos põe na crise porque precisamos mudar e queremos mudar. </a:t>
            </a:r>
            <a:endParaRPr lang="pt-BR" sz="3200" dirty="0" smtClean="0">
              <a:latin typeface="Adobe Heiti Std R" pitchFamily="34" charset="-128"/>
              <a:ea typeface="Adobe Heiti Std R" pitchFamily="34" charset="-128"/>
            </a:endParaRPr>
          </a:p>
          <a:p>
            <a:pPr algn="ctr"/>
            <a:endParaRPr lang="pt-BR" sz="3200" dirty="0" smtClean="0">
              <a:latin typeface="Adobe Heiti Std R" pitchFamily="34" charset="-128"/>
              <a:ea typeface="Adobe Heiti Std R" pitchFamily="34" charset="-128"/>
            </a:endParaRPr>
          </a:p>
          <a:p>
            <a:pPr algn="ctr"/>
            <a:r>
              <a:rPr lang="pt-BR" sz="3200" dirty="0" err="1" smtClean="0">
                <a:latin typeface="Adobe Heiti Std R" pitchFamily="34" charset="-128"/>
                <a:ea typeface="Adobe Heiti Std R" pitchFamily="34" charset="-128"/>
              </a:rPr>
              <a:t>Swami</a:t>
            </a:r>
            <a:r>
              <a:rPr lang="pt-BR" sz="3200" dirty="0" smtClean="0">
                <a:latin typeface="Adobe Heiti Std R" pitchFamily="34" charset="-128"/>
                <a:ea typeface="Adobe Heiti Std R" pitchFamily="34" charset="-128"/>
              </a:rPr>
              <a:t> </a:t>
            </a:r>
            <a:r>
              <a:rPr lang="pt-BR" sz="3200" dirty="0">
                <a:latin typeface="Adobe Heiti Std R" pitchFamily="34" charset="-128"/>
                <a:ea typeface="Adobe Heiti Std R" pitchFamily="34" charset="-128"/>
              </a:rPr>
              <a:t>diz: acordem; acordem; acordem !!! </a:t>
            </a:r>
            <a:endParaRPr lang="pt-BR" sz="3200" dirty="0" smtClean="0">
              <a:latin typeface="Adobe Heiti Std R" pitchFamily="34" charset="-128"/>
              <a:ea typeface="Adobe Heiti Std R" pitchFamily="34" charset="-128"/>
            </a:endParaRPr>
          </a:p>
          <a:p>
            <a:pPr algn="ctr"/>
            <a:r>
              <a:rPr lang="pt-BR" sz="3200" dirty="0" smtClean="0">
                <a:latin typeface="Adobe Heiti Std R" pitchFamily="34" charset="-128"/>
                <a:ea typeface="Adobe Heiti Std R" pitchFamily="34" charset="-128"/>
              </a:rPr>
              <a:t>Mas </a:t>
            </a:r>
            <a:r>
              <a:rPr lang="pt-BR" sz="3200" dirty="0">
                <a:latin typeface="Adobe Heiti Std R" pitchFamily="34" charset="-128"/>
                <a:ea typeface="Adobe Heiti Std R" pitchFamily="34" charset="-128"/>
              </a:rPr>
              <a:t>nem todos acordam.</a:t>
            </a:r>
          </a:p>
        </p:txBody>
      </p:sp>
      <p:sp>
        <p:nvSpPr>
          <p:cNvPr id="4" name="CaixaDeTexto 3"/>
          <p:cNvSpPr txBox="1"/>
          <p:nvPr/>
        </p:nvSpPr>
        <p:spPr>
          <a:xfrm>
            <a:off x="4404567" y="476672"/>
            <a:ext cx="4680520" cy="1815882"/>
          </a:xfrm>
          <a:prstGeom prst="rect">
            <a:avLst/>
          </a:prstGeom>
          <a:noFill/>
        </p:spPr>
        <p:txBody>
          <a:bodyPr wrap="square" rtlCol="0">
            <a:spAutoFit/>
          </a:bodyPr>
          <a:lstStyle/>
          <a:p>
            <a:pPr algn="ctr"/>
            <a:r>
              <a:rPr lang="pt-BR" sz="2800" b="1" dirty="0">
                <a:latin typeface="Adobe Heiti Std R" pitchFamily="34" charset="-128"/>
                <a:ea typeface="Adobe Heiti Std R" pitchFamily="34" charset="-128"/>
              </a:rPr>
              <a:t>Não existe mudança sem crise, seja no campo profissional, pessoal ou familiar</a:t>
            </a:r>
            <a:r>
              <a:rPr lang="pt-BR" sz="2800" b="1" dirty="0">
                <a:solidFill>
                  <a:srgbClr val="FFFF00"/>
                </a:solidFill>
                <a:latin typeface="Adobe Heiti Std R" pitchFamily="34" charset="-128"/>
                <a:ea typeface="Adobe Heiti Std R" pitchFamily="34" charset="-128"/>
              </a:rPr>
              <a:t>.</a:t>
            </a:r>
          </a:p>
        </p:txBody>
      </p:sp>
    </p:spTree>
    <p:extLst>
      <p:ext uri="{BB962C8B-B14F-4D97-AF65-F5344CB8AC3E}">
        <p14:creationId xmlns:p14="http://schemas.microsoft.com/office/powerpoint/2010/main" val="356358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8"/>
            <a:ext cx="9144000" cy="685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7594911" y="6286500"/>
            <a:ext cx="864096" cy="369332"/>
          </a:xfrm>
          <a:prstGeom prst="rect">
            <a:avLst/>
          </a:prstGeom>
          <a:noFill/>
        </p:spPr>
        <p:txBody>
          <a:bodyPr wrap="square" rtlCol="0">
            <a:spAutoFit/>
          </a:bodyPr>
          <a:lstStyle/>
          <a:p>
            <a:r>
              <a:rPr lang="pt-BR" dirty="0" smtClean="0">
                <a:solidFill>
                  <a:prstClr val="black"/>
                </a:solidFill>
              </a:rPr>
              <a:t>2017</a:t>
            </a:r>
            <a:endParaRPr lang="pt-BR" dirty="0">
              <a:solidFill>
                <a:prstClr val="black"/>
              </a:solidFill>
            </a:endParaRPr>
          </a:p>
        </p:txBody>
      </p:sp>
    </p:spTree>
    <p:extLst>
      <p:ext uri="{BB962C8B-B14F-4D97-AF65-F5344CB8AC3E}">
        <p14:creationId xmlns:p14="http://schemas.microsoft.com/office/powerpoint/2010/main" val="171462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96752"/>
            <a:ext cx="9036496" cy="5544616"/>
          </a:xfrm>
        </p:spPr>
        <p:txBody>
          <a:bodyPr>
            <a:normAutofit fontScale="90000"/>
          </a:bodyPr>
          <a:lstStyle/>
          <a:p>
            <a:r>
              <a:rPr lang="pt-BR" sz="2400" dirty="0" smtClean="0">
                <a:latin typeface="+mn-lt"/>
              </a:rPr>
              <a:t>Ele </a:t>
            </a:r>
            <a:r>
              <a:rPr lang="pt-BR" sz="2400" dirty="0">
                <a:latin typeface="+mn-lt"/>
              </a:rPr>
              <a:t>disse</a:t>
            </a:r>
            <a:r>
              <a:rPr lang="pt-BR" sz="2400" dirty="0" smtClean="0">
                <a:latin typeface="+mn-lt"/>
              </a:rPr>
              <a:t>:  </a:t>
            </a:r>
            <a:br>
              <a:rPr lang="pt-BR" sz="2400" dirty="0" smtClean="0">
                <a:latin typeface="+mn-lt"/>
              </a:rPr>
            </a:br>
            <a:r>
              <a:rPr lang="pt-BR" sz="2400" dirty="0" smtClean="0">
                <a:latin typeface="+mn-lt"/>
              </a:rPr>
              <a:t>Eu </a:t>
            </a:r>
            <a:r>
              <a:rPr lang="pt-BR" sz="2400" dirty="0">
                <a:latin typeface="+mn-lt"/>
              </a:rPr>
              <a:t>tenho uma tarefa: nutrir toda a raça humana e assegurar a todos uma vida cheia de bem-aventurança. Eu tenho um voto: conduzir todos os que se desviaram do caminho correto novamente para o bom caminho e salvá-los. Eu estou preso ao trabalho que eu amo: remover os sofrimentos dos pobres e garantir o que lhes falta.</a:t>
            </a:r>
            <a:br>
              <a:rPr lang="pt-BR" sz="2400" dirty="0">
                <a:latin typeface="+mn-lt"/>
              </a:rPr>
            </a:br>
            <a:r>
              <a:rPr lang="pt-BR" sz="2400" dirty="0" smtClean="0">
                <a:latin typeface="+mn-lt"/>
              </a:rPr>
              <a:t>“</a:t>
            </a:r>
            <a:r>
              <a:rPr lang="pt-BR" sz="2400" dirty="0">
                <a:latin typeface="+mn-lt"/>
              </a:rPr>
              <a:t>Vim para acender a chama do Amor em seus corações, para que ela brilhe dia a dia com mais esplendor</a:t>
            </a:r>
            <a:r>
              <a:rPr lang="pt-BR" sz="2400" dirty="0" smtClean="0">
                <a:latin typeface="+mn-lt"/>
              </a:rPr>
              <a:t>. Não </a:t>
            </a:r>
            <a:r>
              <a:rPr lang="pt-BR" sz="2400" dirty="0">
                <a:latin typeface="+mn-lt"/>
              </a:rPr>
              <a:t>vim em benefício de alguma religião em particular</a:t>
            </a:r>
            <a:r>
              <a:rPr lang="pt-BR" sz="2400" dirty="0" smtClean="0">
                <a:latin typeface="+mn-lt"/>
              </a:rPr>
              <a:t>. Não </a:t>
            </a:r>
            <a:r>
              <a:rPr lang="pt-BR" sz="2400" dirty="0">
                <a:latin typeface="+mn-lt"/>
              </a:rPr>
              <a:t>vim em nenhuma missão de publicidade para qualquer seita, credo ou causa, nem vim reunir seguidores para nenhuma doutrina.</a:t>
            </a:r>
            <a:br>
              <a:rPr lang="pt-BR" sz="2400" dirty="0">
                <a:latin typeface="+mn-lt"/>
              </a:rPr>
            </a:br>
            <a:r>
              <a:rPr lang="pt-BR" sz="2400" dirty="0">
                <a:latin typeface="+mn-lt"/>
              </a:rPr>
              <a:t>Não tenho planos para atrair discípulos ou devotos ao meu rebanho ou a algum outro rebanho.</a:t>
            </a:r>
            <a:br>
              <a:rPr lang="pt-BR" sz="2400" dirty="0">
                <a:latin typeface="+mn-lt"/>
              </a:rPr>
            </a:br>
            <a:r>
              <a:rPr lang="pt-BR" sz="2400" dirty="0">
                <a:latin typeface="+mn-lt"/>
              </a:rPr>
              <a:t>Vim para falar-lhes desta Fé Unitária Universal, deste Princípio Divino, deste Caminho de Amor, desta Ação de Amor, deste Dever de Amor, desta Obrigação de Amor</a:t>
            </a:r>
            <a:r>
              <a:rPr lang="pt-BR" sz="2400" dirty="0" smtClean="0">
                <a:latin typeface="+mn-lt"/>
              </a:rPr>
              <a:t>.”           </a:t>
            </a:r>
            <a:r>
              <a:rPr lang="pt-BR" sz="2000" b="1" dirty="0">
                <a:latin typeface="+mn-lt"/>
              </a:rPr>
              <a:t>Sathya Sai </a:t>
            </a:r>
            <a:r>
              <a:rPr lang="pt-BR" sz="2000" b="1" dirty="0" smtClean="0">
                <a:latin typeface="+mn-lt"/>
              </a:rPr>
              <a:t>Baba</a:t>
            </a:r>
            <a:endParaRPr lang="pt-BR" sz="2400" dirty="0">
              <a:latin typeface="+mn-lt"/>
            </a:endParaRPr>
          </a:p>
        </p:txBody>
      </p:sp>
      <p:sp>
        <p:nvSpPr>
          <p:cNvPr id="3" name="CaixaDeTexto 2"/>
          <p:cNvSpPr txBox="1"/>
          <p:nvPr/>
        </p:nvSpPr>
        <p:spPr>
          <a:xfrm>
            <a:off x="1691680" y="0"/>
            <a:ext cx="5544616" cy="646331"/>
          </a:xfrm>
          <a:prstGeom prst="rect">
            <a:avLst/>
          </a:prstGeom>
          <a:noFill/>
        </p:spPr>
        <p:txBody>
          <a:bodyPr wrap="square" rtlCol="0">
            <a:spAutoFit/>
          </a:bodyPr>
          <a:lstStyle/>
          <a:p>
            <a:r>
              <a:rPr lang="pt-BR" sz="3600" b="1" dirty="0">
                <a:solidFill>
                  <a:prstClr val="black"/>
                </a:solidFill>
                <a:ea typeface="+mj-ea"/>
                <a:cs typeface="+mj-cs"/>
              </a:rPr>
              <a:t>Missão de Sathya Sai Baba</a:t>
            </a:r>
            <a:endParaRPr lang="pt-BR" dirty="0"/>
          </a:p>
        </p:txBody>
      </p:sp>
      <p:sp>
        <p:nvSpPr>
          <p:cNvPr id="5" name="CaixaDeTexto 4"/>
          <p:cNvSpPr txBox="1"/>
          <p:nvPr/>
        </p:nvSpPr>
        <p:spPr>
          <a:xfrm>
            <a:off x="323528" y="646331"/>
            <a:ext cx="8640960" cy="646331"/>
          </a:xfrm>
          <a:prstGeom prst="rect">
            <a:avLst/>
          </a:prstGeom>
          <a:noFill/>
        </p:spPr>
        <p:txBody>
          <a:bodyPr wrap="square" rtlCol="0">
            <a:spAutoFit/>
          </a:bodyPr>
          <a:lstStyle/>
          <a:p>
            <a:pPr algn="ctr"/>
            <a:r>
              <a:rPr lang="pt-BR" b="1" dirty="0"/>
              <a:t>A missão de Sathya Sai Baba foi descrita por ele mesmo, em uma carta que escreveu a seu irmão, em 1947</a:t>
            </a:r>
            <a:r>
              <a:rPr lang="pt-BR" dirty="0"/>
              <a:t>. </a:t>
            </a:r>
          </a:p>
        </p:txBody>
      </p:sp>
    </p:spTree>
    <p:extLst>
      <p:ext uri="{BB962C8B-B14F-4D97-AF65-F5344CB8AC3E}">
        <p14:creationId xmlns:p14="http://schemas.microsoft.com/office/powerpoint/2010/main" val="22397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348</Words>
  <Application>Microsoft Office PowerPoint</Application>
  <PresentationFormat>Apresentação na tela (4:3)</PresentationFormat>
  <Paragraphs>36</Paragraphs>
  <Slides>11</Slides>
  <Notes>1</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Tema do Office</vt:lpstr>
      <vt:lpstr>Apresentação do PowerPoint</vt:lpstr>
      <vt:lpstr> Objetivo </vt:lpstr>
      <vt:lpstr>A Estrutura do Comitê de Expansão</vt:lpstr>
      <vt:lpstr>Apresentação do PowerPoint</vt:lpstr>
      <vt:lpstr>Programa de transformação</vt:lpstr>
      <vt:lpstr>Apresentação do PowerPoint</vt:lpstr>
      <vt:lpstr>Apresentação do PowerPoint</vt:lpstr>
      <vt:lpstr>Apresentação do PowerPoint</vt:lpstr>
      <vt:lpstr>Ele disse:   Eu tenho uma tarefa: nutrir toda a raça humana e assegurar a todos uma vida cheia de bem-aventurança. Eu tenho um voto: conduzir todos os que se desviaram do caminho correto novamente para o bom caminho e salvá-los. Eu estou preso ao trabalho que eu amo: remover os sofrimentos dos pobres e garantir o que lhes falta. “Vim para acender a chama do Amor em seus corações, para que ela brilhe dia a dia com mais esplendor. Não vim em benefício de alguma religião em particular. Não vim em nenhuma missão de publicidade para qualquer seita, credo ou causa, nem vim reunir seguidores para nenhuma doutrina. Não tenho planos para atrair discípulos ou devotos ao meu rebanho ou a algum outro rebanho. Vim para falar-lhes desta Fé Unitária Universal, deste Princípio Divino, deste Caminho de Amor, desta Ação de Amor, deste Dever de Amor, desta Obrigação de Amor.”           Sathya Sai Baba</vt:lpstr>
      <vt:lpstr>“O que vocês amam em mim é a mensagem, não é o meu corpo, é aquilo que se manifesta através dele, a sabedoria o ensinamento torna-se o dharma, faça do ensinamento o seu mestre assim Eu vivo para sempre”.</vt:lpstr>
      <vt:lpstr>Apresentação do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Regina Mathias</dc:creator>
  <cp:lastModifiedBy>Regina Mathias</cp:lastModifiedBy>
  <cp:revision>46</cp:revision>
  <dcterms:created xsi:type="dcterms:W3CDTF">2018-02-04T06:39:28Z</dcterms:created>
  <dcterms:modified xsi:type="dcterms:W3CDTF">2018-03-04T18:35:20Z</dcterms:modified>
</cp:coreProperties>
</file>