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53" r:id="rId1"/>
  </p:sldMasterIdLst>
  <p:notesMasterIdLst>
    <p:notesMasterId r:id="rId19"/>
  </p:notesMasterIdLst>
  <p:sldIdLst>
    <p:sldId id="256" r:id="rId2"/>
    <p:sldId id="257" r:id="rId3"/>
    <p:sldId id="272" r:id="rId4"/>
    <p:sldId id="266" r:id="rId5"/>
    <p:sldId id="264" r:id="rId6"/>
    <p:sldId id="258" r:id="rId7"/>
    <p:sldId id="259" r:id="rId8"/>
    <p:sldId id="267" r:id="rId9"/>
    <p:sldId id="269" r:id="rId10"/>
    <p:sldId id="260" r:id="rId11"/>
    <p:sldId id="262" r:id="rId12"/>
    <p:sldId id="263" r:id="rId13"/>
    <p:sldId id="273" r:id="rId14"/>
    <p:sldId id="274" r:id="rId15"/>
    <p:sldId id="270" r:id="rId16"/>
    <p:sldId id="268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B2C5"/>
    <a:srgbClr val="D348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F90DD-AD94-4D61-8C93-8374042D9D42}" type="datetimeFigureOut">
              <a:rPr lang="pt-BR" smtClean="0"/>
              <a:pPr/>
              <a:t>14/05/2018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8F18D-773E-4376-B865-5857FD91DB0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8750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8F18D-773E-4376-B865-5857FD91DB06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1655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648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68706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413467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3770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27190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404415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56027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21812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53797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97099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01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617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11567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54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  <p:sldLayoutId id="214748416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fopedia.pt/" TargetMode="External"/><Relationship Id="rId3" Type="http://schemas.openxmlformats.org/officeDocument/2006/relationships/hyperlink" Target="https://www.sathyasai.org.br/estudos-basicos" TargetMode="External"/><Relationship Id="rId7" Type="http://schemas.openxmlformats.org/officeDocument/2006/relationships/hyperlink" Target="http://www.sofisica.com.br/" TargetMode="External"/><Relationship Id="rId2" Type="http://schemas.openxmlformats.org/officeDocument/2006/relationships/hyperlink" Target="http://mundoeducacao.bol.uol.com.br/fisica/o-que-som.htm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crt-dresden.de/about-us" TargetMode="External"/><Relationship Id="rId5" Type="http://schemas.openxmlformats.org/officeDocument/2006/relationships/hyperlink" Target="https://www.revistaprosaversoearte.com/por-que-o-silencio-e-tao-importante-para-nosso-c&#233;rebro" TargetMode="External"/><Relationship Id="rId4" Type="http://schemas.openxmlformats.org/officeDocument/2006/relationships/hyperlink" Target="http://www.sofisica.com.br/conteudos/Ondulatoria/Acustica/som.php" TargetMode="External"/><Relationship Id="rId9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giovanasbaraini@Hotmail.com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CB466C33-E881-4139-B02F-04FE58D03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444025"/>
            <a:ext cx="9448800" cy="1098958"/>
          </a:xfrm>
        </p:spPr>
        <p:txBody>
          <a:bodyPr>
            <a:noAutofit/>
          </a:bodyPr>
          <a:lstStyle/>
          <a:p>
            <a:pPr algn="ctr"/>
            <a:r>
              <a:rPr lang="en-US" sz="8000" dirty="0">
                <a:solidFill>
                  <a:schemeClr val="tx1"/>
                </a:solidFill>
              </a:rPr>
              <a:t>O SOM SUPREMO</a:t>
            </a:r>
            <a:endParaRPr lang="pt-BR" sz="8000" dirty="0">
              <a:solidFill>
                <a:schemeClr val="tx1"/>
              </a:solidFill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="" xmlns:a16="http://schemas.microsoft.com/office/drawing/2014/main" id="{970B50C9-DADC-4E2C-A176-74C922847ABF}"/>
              </a:ext>
            </a:extLst>
          </p:cNvPr>
          <p:cNvSpPr txBox="1">
            <a:spLocks/>
          </p:cNvSpPr>
          <p:nvPr/>
        </p:nvSpPr>
        <p:spPr>
          <a:xfrm>
            <a:off x="719554" y="5343842"/>
            <a:ext cx="10306974" cy="11679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DEDICAMOS ESTE TRABALHO AOS </a:t>
            </a:r>
            <a:r>
              <a:rPr lang="en-US" sz="2400" dirty="0">
                <a:solidFill>
                  <a:schemeClr val="bg1"/>
                </a:solidFill>
              </a:rPr>
              <a:t>DIVINOS PÉS DE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BHAGAVAN SRI SATHYA </a:t>
            </a:r>
            <a:r>
              <a:rPr lang="en-US" sz="4000" dirty="0">
                <a:solidFill>
                  <a:schemeClr val="bg1"/>
                </a:solidFill>
              </a:rPr>
              <a:t>SAI BABA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2" name="AutoShape 2" descr="https://static.wixstatic.com/media/572ee8_9ae825a3666f4185ba4860c2a5858674~mv2.jpg/v1/fill/w_120,h_120,al_c,q_80,usm_0.66_1.00_0.01/572ee8_9ae825a3666f4185ba4860c2a5858674~mv2.webp">
            <a:extLst>
              <a:ext uri="{FF2B5EF4-FFF2-40B4-BE49-F238E27FC236}">
                <a16:creationId xmlns="" xmlns:a16="http://schemas.microsoft.com/office/drawing/2014/main" id="{F3C9A347-0FD4-4E90-AA6A-78D1E8C8CB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8DAD94FF-1789-4E38-A751-DCC9B1BDB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0737" y="5927834"/>
            <a:ext cx="919736" cy="9301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330009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1D452C67-6919-480D-90C5-40059B3BD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6" y="226957"/>
            <a:ext cx="10820399" cy="890707"/>
          </a:xfrm>
        </p:spPr>
        <p:txBody>
          <a:bodyPr>
            <a:normAutofit/>
          </a:bodyPr>
          <a:lstStyle/>
          <a:p>
            <a:pPr algn="just"/>
            <a:r>
              <a:rPr lang="en-US" sz="3000" dirty="0" smtClean="0">
                <a:solidFill>
                  <a:schemeClr val="tx1"/>
                </a:solidFill>
              </a:rPr>
              <a:t>RESSONÂNCIA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pt-BR" sz="2200" dirty="0"/>
          </a:p>
        </p:txBody>
      </p:sp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DA0DA97D-8737-4B42-AD09-35FF8A44642B}"/>
              </a:ext>
            </a:extLst>
          </p:cNvPr>
          <p:cNvSpPr/>
          <p:nvPr/>
        </p:nvSpPr>
        <p:spPr>
          <a:xfrm>
            <a:off x="845946" y="1022775"/>
            <a:ext cx="104447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+mj-lt"/>
              </a:rPr>
              <a:t> 	</a:t>
            </a: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É </a:t>
            </a:r>
            <a:r>
              <a:rPr lang="pt-BR" sz="2800" dirty="0">
                <a:solidFill>
                  <a:schemeClr val="bg1"/>
                </a:solidFill>
                <a:latin typeface="+mj-lt"/>
              </a:rPr>
              <a:t>o fenômeno que </a:t>
            </a:r>
            <a:r>
              <a:rPr lang="pt-BR" sz="2800" dirty="0" err="1" smtClean="0">
                <a:solidFill>
                  <a:schemeClr val="bg1"/>
                </a:solidFill>
                <a:latin typeface="+mj-lt"/>
              </a:rPr>
              <a:t>acontee</a:t>
            </a: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2800" dirty="0">
                <a:solidFill>
                  <a:schemeClr val="bg1"/>
                </a:solidFill>
                <a:latin typeface="+mj-lt"/>
              </a:rPr>
              <a:t>quando um sistema físico recebe energia por meio de </a:t>
            </a: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excitações de frequência igual a uma de suas frequências naturais de vibração. Assim, o sistema físico passa a vibrar com amplitudes cada vez maiores. </a:t>
            </a:r>
            <a:endParaRPr lang="pt-BR" sz="2800" dirty="0">
              <a:solidFill>
                <a:schemeClr val="bg1"/>
              </a:solidFill>
            </a:endParaRP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="" xmlns:a16="http://schemas.microsoft.com/office/drawing/2014/main" id="{0D824F08-FA8E-4011-85E2-8FB15468ED49}"/>
              </a:ext>
            </a:extLst>
          </p:cNvPr>
          <p:cNvSpPr txBox="1">
            <a:spLocks/>
          </p:cNvSpPr>
          <p:nvPr/>
        </p:nvSpPr>
        <p:spPr>
          <a:xfrm>
            <a:off x="2556312" y="2986444"/>
            <a:ext cx="8532099" cy="64803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sz="4000" dirty="0" smtClean="0">
                <a:solidFill>
                  <a:schemeClr val="tx1"/>
                </a:solidFill>
              </a:rPr>
              <a:t>“ </a:t>
            </a:r>
            <a:r>
              <a:rPr lang="en-US" sz="4000" dirty="0" err="1" smtClean="0">
                <a:solidFill>
                  <a:schemeClr val="tx1"/>
                </a:solidFill>
              </a:rPr>
              <a:t>Propriedade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de </a:t>
            </a:r>
            <a:r>
              <a:rPr lang="en-US" sz="4000" dirty="0" err="1">
                <a:solidFill>
                  <a:schemeClr val="tx1"/>
                </a:solidFill>
              </a:rPr>
              <a:t>aumentar</a:t>
            </a:r>
            <a:r>
              <a:rPr lang="en-US" sz="4000" dirty="0">
                <a:solidFill>
                  <a:schemeClr val="tx1"/>
                </a:solidFill>
              </a:rPr>
              <a:t> a </a:t>
            </a:r>
            <a:r>
              <a:rPr lang="en-US" sz="4000" dirty="0" err="1">
                <a:solidFill>
                  <a:schemeClr val="tx1"/>
                </a:solidFill>
              </a:rPr>
              <a:t>intensidade</a:t>
            </a:r>
            <a:r>
              <a:rPr lang="en-US" sz="4000" dirty="0">
                <a:solidFill>
                  <a:schemeClr val="tx1"/>
                </a:solidFill>
              </a:rPr>
              <a:t> de um </a:t>
            </a:r>
            <a:r>
              <a:rPr lang="en-US" sz="4000" dirty="0" err="1" smtClean="0">
                <a:solidFill>
                  <a:schemeClr val="tx1"/>
                </a:solidFill>
              </a:rPr>
              <a:t>som</a:t>
            </a:r>
            <a:r>
              <a:rPr lang="en-US" sz="4000" dirty="0" smtClean="0">
                <a:solidFill>
                  <a:schemeClr val="tx1"/>
                </a:solidFill>
              </a:rPr>
              <a:t> “.</a:t>
            </a:r>
            <a:r>
              <a:rPr lang="pt-BR" sz="1800" dirty="0" smtClean="0">
                <a:solidFill>
                  <a:schemeClr val="tx1"/>
                </a:solidFill>
              </a:rPr>
              <a:t>                     </a:t>
            </a:r>
            <a:r>
              <a:rPr lang="pt-BR" sz="1800" dirty="0"/>
              <a:t>					</a:t>
            </a:r>
            <a:endParaRPr lang="pt-BR" sz="1200" dirty="0"/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="" xmlns:a16="http://schemas.microsoft.com/office/drawing/2014/main" id="{7C72272F-E7D0-4F31-874A-536627F748D3}"/>
              </a:ext>
            </a:extLst>
          </p:cNvPr>
          <p:cNvSpPr txBox="1">
            <a:spLocks/>
          </p:cNvSpPr>
          <p:nvPr/>
        </p:nvSpPr>
        <p:spPr>
          <a:xfrm>
            <a:off x="1114094" y="3918264"/>
            <a:ext cx="9974317" cy="285401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pt-BR" sz="11200" cap="small" dirty="0"/>
              <a:t>PSICOLOGIA...</a:t>
            </a:r>
            <a:r>
              <a:rPr lang="pt-BR" sz="11200" dirty="0"/>
              <a:t> uma das três </a:t>
            </a:r>
            <a:r>
              <a:rPr lang="pt-BR" sz="11200" b="1" dirty="0"/>
              <a:t>componentes do carácter</a:t>
            </a:r>
            <a:r>
              <a:rPr lang="pt-BR" sz="11200" dirty="0"/>
              <a:t>, além da </a:t>
            </a:r>
            <a:r>
              <a:rPr lang="pt-BR" sz="11200" dirty="0" smtClean="0"/>
              <a:t>atividade e</a:t>
            </a:r>
            <a:r>
              <a:rPr lang="pt-BR" sz="11200" dirty="0"/>
              <a:t> da emotividade, na </a:t>
            </a:r>
            <a:r>
              <a:rPr lang="pt-BR" sz="11200" dirty="0" err="1"/>
              <a:t>caracterologia</a:t>
            </a:r>
            <a:r>
              <a:rPr lang="pt-BR" sz="11200" dirty="0"/>
              <a:t> de </a:t>
            </a:r>
            <a:r>
              <a:rPr lang="pt-BR" sz="11200" dirty="0" err="1"/>
              <a:t>Heymans</a:t>
            </a:r>
            <a:r>
              <a:rPr lang="pt-BR" sz="11200" dirty="0"/>
              <a:t>-Le </a:t>
            </a:r>
            <a:r>
              <a:rPr lang="pt-BR" sz="11200" dirty="0" err="1"/>
              <a:t>Senne</a:t>
            </a:r>
            <a:r>
              <a:rPr lang="pt-BR" sz="11200" dirty="0"/>
              <a:t> </a:t>
            </a:r>
            <a:r>
              <a:rPr lang="pt-BR" sz="11200" dirty="0" smtClean="0"/>
              <a:t>(médico</a:t>
            </a:r>
            <a:r>
              <a:rPr lang="pt-BR" sz="11200" dirty="0"/>
              <a:t> fisiologista belga, </a:t>
            </a:r>
            <a:r>
              <a:rPr lang="pt-BR" sz="11200" dirty="0" smtClean="0"/>
              <a:t>1892-1968)</a:t>
            </a:r>
            <a:r>
              <a:rPr lang="pt-BR" sz="11200" dirty="0"/>
              <a:t>, é a maneira como as </a:t>
            </a:r>
            <a:r>
              <a:rPr lang="pt-BR" sz="11200" b="1" dirty="0" smtClean="0"/>
              <a:t>impressões experimentadas ressoam na consciência do sujeito.</a:t>
            </a:r>
            <a:r>
              <a:rPr lang="en-US" sz="5500" b="1" dirty="0" smtClean="0"/>
              <a:t>	</a:t>
            </a:r>
            <a:r>
              <a:rPr lang="pt-BR" sz="1800" dirty="0"/>
              <a:t>		</a:t>
            </a:r>
            <a:r>
              <a:rPr lang="pt-BR" sz="3000" dirty="0"/>
              <a:t>                         </a:t>
            </a:r>
            <a:r>
              <a:rPr lang="pt-BR" sz="3000" dirty="0" smtClean="0"/>
              <a:t>										  </a:t>
            </a:r>
            <a:r>
              <a:rPr lang="pt-BR" sz="3000" dirty="0"/>
              <a:t>FONTE – SITE INFOPÉDIA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="" xmlns:a16="http://schemas.microsoft.com/office/drawing/2014/main" id="{9A86DB18-A63B-420E-85DD-0D6B8CA71E62}"/>
              </a:ext>
            </a:extLst>
          </p:cNvPr>
          <p:cNvSpPr txBox="1">
            <a:spLocks/>
          </p:cNvSpPr>
          <p:nvPr/>
        </p:nvSpPr>
        <p:spPr>
          <a:xfrm>
            <a:off x="1114094" y="3522745"/>
            <a:ext cx="2052218" cy="39551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sz="8800" b="1" dirty="0" smtClean="0"/>
              <a:t>Para a </a:t>
            </a:r>
            <a:r>
              <a:rPr lang="pt-BR" sz="1800" dirty="0"/>
              <a:t>		</a:t>
            </a:r>
            <a:endParaRPr lang="pt-BR" sz="1200" dirty="0"/>
          </a:p>
        </p:txBody>
      </p:sp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8DAD94FF-1789-4E38-A751-DCC9B1BDB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0737" y="5927834"/>
            <a:ext cx="919736" cy="9301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63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9DCAAFE-7B0A-46E4-A53F-19B84643A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710" y="2266949"/>
            <a:ext cx="10662407" cy="3133725"/>
          </a:xfrm>
        </p:spPr>
        <p:txBody>
          <a:bodyPr>
            <a:normAutofit/>
          </a:bodyPr>
          <a:lstStyle/>
          <a:p>
            <a:r>
              <a:rPr lang="pt-BR" sz="3600" b="0" cap="none" dirty="0">
                <a:solidFill>
                  <a:schemeClr val="tx1"/>
                </a:solidFill>
              </a:rPr>
              <a:t>	</a:t>
            </a:r>
            <a:r>
              <a:rPr lang="pt-BR" sz="3600" b="0" cap="none" dirty="0" smtClean="0">
                <a:solidFill>
                  <a:schemeClr val="tx1"/>
                </a:solidFill>
              </a:rPr>
              <a:t>“ Cada </a:t>
            </a:r>
            <a:r>
              <a:rPr lang="pt-BR" sz="3600" b="0" cap="none" dirty="0">
                <a:solidFill>
                  <a:schemeClr val="tx1"/>
                </a:solidFill>
              </a:rPr>
              <a:t>pensamento, cada palavra e cada ação têm seu reflexo, sua ressonância e sua reação. </a:t>
            </a:r>
            <a:r>
              <a:rPr lang="pt-BR" sz="3600" b="0" cap="none" dirty="0" smtClean="0">
                <a:solidFill>
                  <a:schemeClr val="tx1"/>
                </a:solidFill>
              </a:rPr>
              <a:t>É </a:t>
            </a:r>
            <a:r>
              <a:rPr lang="pt-BR" sz="3600" b="0" cap="none" dirty="0">
                <a:solidFill>
                  <a:schemeClr val="tx1"/>
                </a:solidFill>
              </a:rPr>
              <a:t>um sinal de fraqueza culpar os outros por seus problemas. Você deve suportar as consequências das suas próprias </a:t>
            </a:r>
            <a:r>
              <a:rPr lang="pt-BR" sz="3600" b="0" cap="none" dirty="0" smtClean="0">
                <a:solidFill>
                  <a:schemeClr val="tx1"/>
                </a:solidFill>
              </a:rPr>
              <a:t>ações ”.</a:t>
            </a:r>
            <a:r>
              <a:rPr lang="pt-BR" cap="none" dirty="0"/>
              <a:t/>
            </a:r>
            <a:br>
              <a:rPr lang="pt-BR" cap="none" dirty="0"/>
            </a:br>
            <a:r>
              <a:rPr lang="pt-BR" cap="none" dirty="0"/>
              <a:t>							</a:t>
            </a:r>
            <a:endParaRPr lang="pt-BR" sz="2000" cap="none" dirty="0"/>
          </a:p>
        </p:txBody>
      </p:sp>
      <p:sp>
        <p:nvSpPr>
          <p:cNvPr id="4" name="Retângulo 3"/>
          <p:cNvSpPr/>
          <p:nvPr/>
        </p:nvSpPr>
        <p:spPr>
          <a:xfrm>
            <a:off x="2302766" y="434709"/>
            <a:ext cx="722223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dirty="0" smtClean="0"/>
              <a:t>CITAÇÕES DE SATHYA SAI BABA</a:t>
            </a:r>
            <a:endParaRPr lang="pt-BR" sz="3000" b="1" dirty="0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8DAD94FF-1789-4E38-A751-DCC9B1BDB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0737" y="5919883"/>
            <a:ext cx="919736" cy="9301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5549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E926EC8-8BE4-41A8-A058-AA7018316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224" y="2047875"/>
            <a:ext cx="9972675" cy="2495550"/>
          </a:xfrm>
        </p:spPr>
        <p:txBody>
          <a:bodyPr>
            <a:noAutofit/>
          </a:bodyPr>
          <a:lstStyle/>
          <a:p>
            <a:pPr algn="ctr"/>
            <a:r>
              <a:rPr lang="pt-BR" sz="1800" cap="none" dirty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pt-BR" sz="1800" cap="none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pt-BR" sz="2800" cap="none" dirty="0">
                <a:cs typeface="Helvetica" panose="020B0604020202020204" pitchFamily="34" charset="0"/>
              </a:rPr>
              <a:t>	</a:t>
            </a:r>
            <a:r>
              <a:rPr lang="pt-BR" sz="2800" b="0" cap="none" dirty="0" smtClean="0">
                <a:solidFill>
                  <a:schemeClr val="bg1"/>
                </a:solidFill>
                <a:cs typeface="Helvetica" panose="020B0604020202020204" pitchFamily="34" charset="0"/>
              </a:rPr>
              <a:t>“ O </a:t>
            </a:r>
            <a:r>
              <a:rPr lang="pt-BR" sz="2800" b="0" cap="none" dirty="0">
                <a:solidFill>
                  <a:schemeClr val="bg1"/>
                </a:solidFill>
                <a:cs typeface="Helvetica" panose="020B0604020202020204" pitchFamily="34" charset="0"/>
              </a:rPr>
              <a:t>silêncio é a fala do investigador espiritual. </a:t>
            </a:r>
            <a:r>
              <a:rPr lang="pt-BR" sz="2800" b="0" cap="none" dirty="0" smtClean="0">
                <a:solidFill>
                  <a:schemeClr val="bg1"/>
                </a:solidFill>
                <a:cs typeface="Helvetica" panose="020B0604020202020204" pitchFamily="34" charset="0"/>
              </a:rPr>
              <a:t>Fala </a:t>
            </a:r>
            <a:r>
              <a:rPr lang="pt-BR" sz="2800" b="0" cap="none" dirty="0">
                <a:solidFill>
                  <a:schemeClr val="bg1"/>
                </a:solidFill>
                <a:cs typeface="Helvetica" panose="020B0604020202020204" pitchFamily="34" charset="0"/>
              </a:rPr>
              <a:t>doce e macia é a expressão do amor genuíno. </a:t>
            </a:r>
            <a:r>
              <a:rPr lang="pt-BR" sz="2800" b="0" cap="none" dirty="0" smtClean="0">
                <a:solidFill>
                  <a:schemeClr val="bg1"/>
                </a:solidFill>
                <a:cs typeface="Helvetica" panose="020B0604020202020204" pitchFamily="34" charset="0"/>
              </a:rPr>
              <a:t>O ódio </a:t>
            </a:r>
            <a:r>
              <a:rPr lang="pt-BR" sz="2800" b="0" cap="none" dirty="0">
                <a:solidFill>
                  <a:schemeClr val="bg1"/>
                </a:solidFill>
                <a:cs typeface="Helvetica" panose="020B0604020202020204" pitchFamily="34" charset="0"/>
              </a:rPr>
              <a:t>grita, o medo berra, a vaidade trombeteia. Mas o amor canta canções de ninar; ele suaviza e acalma. Pratique o vocabulário do amor e desaprenda a linguagem do ódio e do </a:t>
            </a:r>
            <a:r>
              <a:rPr lang="pt-BR" sz="2800" b="0" cap="none" dirty="0" smtClean="0">
                <a:solidFill>
                  <a:schemeClr val="bg1"/>
                </a:solidFill>
                <a:cs typeface="Helvetica" panose="020B0604020202020204" pitchFamily="34" charset="0"/>
              </a:rPr>
              <a:t>desprezo ” .</a:t>
            </a:r>
            <a:r>
              <a:rPr lang="pt-BR" sz="2400" b="0" dirty="0">
                <a:solidFill>
                  <a:schemeClr val="bg1"/>
                </a:solidFill>
              </a:rPr>
              <a:t/>
            </a:r>
            <a:br>
              <a:rPr lang="pt-BR" sz="2400" b="0" dirty="0">
                <a:solidFill>
                  <a:schemeClr val="bg1"/>
                </a:solidFill>
              </a:rPr>
            </a:br>
            <a:endParaRPr lang="pt-BR" sz="2400" b="0" dirty="0">
              <a:solidFill>
                <a:schemeClr val="bg1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2543C10D-D98F-430C-A739-63A5BDF58F60}"/>
              </a:ext>
            </a:extLst>
          </p:cNvPr>
          <p:cNvSpPr/>
          <p:nvPr/>
        </p:nvSpPr>
        <p:spPr>
          <a:xfrm>
            <a:off x="1854076" y="4906297"/>
            <a:ext cx="8880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+mj-lt"/>
              </a:rPr>
              <a:t>“ O </a:t>
            </a:r>
            <a:r>
              <a:rPr lang="pt-BR" sz="2800" dirty="0">
                <a:latin typeface="+mj-lt"/>
              </a:rPr>
              <a:t>silêncio é a única linguagem do </a:t>
            </a:r>
            <a:r>
              <a:rPr lang="pt-BR" sz="2800" dirty="0" smtClean="0">
                <a:latin typeface="+mj-lt"/>
              </a:rPr>
              <a:t>realizado “</a:t>
            </a:r>
            <a:r>
              <a:rPr lang="pt-BR" dirty="0">
                <a:solidFill>
                  <a:srgbClr val="333333"/>
                </a:solidFill>
                <a:latin typeface="Helvetica" panose="020B0604020202020204" pitchFamily="34" charset="0"/>
              </a:rPr>
              <a:t> 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124747" y="685823"/>
            <a:ext cx="780213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dirty="0" smtClean="0"/>
              <a:t>CITAÇÕES DE SATHYA SAI BABA-SILÊNCIO</a:t>
            </a:r>
            <a:endParaRPr lang="pt-BR" sz="3000" dirty="0"/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8DAD94FF-1789-4E38-A751-DCC9B1BDB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0737" y="5927834"/>
            <a:ext cx="919736" cy="9301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3864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0417" y="388566"/>
            <a:ext cx="8610600" cy="51927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solidFill>
                  <a:schemeClr val="tx1"/>
                </a:solidFill>
              </a:rPr>
              <a:t>O PRANAVA OM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213945" y="1058980"/>
            <a:ext cx="9706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	</a:t>
            </a:r>
            <a:r>
              <a:rPr lang="pt-BR" sz="2800" i="1" dirty="0" smtClean="0">
                <a:solidFill>
                  <a:schemeClr val="bg1"/>
                </a:solidFill>
              </a:rPr>
              <a:t>“Os </a:t>
            </a:r>
            <a:r>
              <a:rPr lang="pt-BR" sz="2800" b="1" i="1" dirty="0">
                <a:solidFill>
                  <a:schemeClr val="bg1"/>
                </a:solidFill>
              </a:rPr>
              <a:t>Vedas</a:t>
            </a:r>
            <a:r>
              <a:rPr lang="pt-BR" sz="2800" i="1" dirty="0">
                <a:solidFill>
                  <a:schemeClr val="bg1"/>
                </a:solidFill>
              </a:rPr>
              <a:t> foram </a:t>
            </a:r>
            <a:r>
              <a:rPr lang="pt-BR" sz="2800" b="1" i="1" dirty="0">
                <a:solidFill>
                  <a:schemeClr val="bg1"/>
                </a:solidFill>
              </a:rPr>
              <a:t>ouvidos</a:t>
            </a:r>
            <a:r>
              <a:rPr lang="pt-BR" sz="2800" i="1" dirty="0">
                <a:solidFill>
                  <a:schemeClr val="bg1"/>
                </a:solidFill>
              </a:rPr>
              <a:t> por meio do </a:t>
            </a:r>
            <a:r>
              <a:rPr lang="pt-BR" sz="2800" b="1" i="1" dirty="0">
                <a:solidFill>
                  <a:schemeClr val="bg1"/>
                </a:solidFill>
              </a:rPr>
              <a:t>som</a:t>
            </a:r>
            <a:r>
              <a:rPr lang="pt-BR" sz="2800" i="1" dirty="0">
                <a:solidFill>
                  <a:schemeClr val="bg1"/>
                </a:solidFill>
              </a:rPr>
              <a:t>, por meio de </a:t>
            </a:r>
            <a:r>
              <a:rPr lang="pt-BR" sz="2800" b="1" i="1" dirty="0">
                <a:solidFill>
                  <a:schemeClr val="bg1"/>
                </a:solidFill>
              </a:rPr>
              <a:t>vibrações</a:t>
            </a:r>
            <a:r>
              <a:rPr lang="pt-BR" sz="2800" i="1" dirty="0">
                <a:solidFill>
                  <a:schemeClr val="bg1"/>
                </a:solidFill>
              </a:rPr>
              <a:t>. Se você se sentar e escutar com um </a:t>
            </a:r>
            <a:r>
              <a:rPr lang="pt-BR" sz="2800" b="1" i="1" dirty="0">
                <a:solidFill>
                  <a:schemeClr val="bg1"/>
                </a:solidFill>
              </a:rPr>
              <a:t>coração puro</a:t>
            </a:r>
            <a:r>
              <a:rPr lang="pt-BR" sz="2800" i="1" dirty="0">
                <a:solidFill>
                  <a:schemeClr val="bg1"/>
                </a:solidFill>
              </a:rPr>
              <a:t>, também poderá ouvi-los. Por que ir tão longe? Apenas </a:t>
            </a:r>
            <a:r>
              <a:rPr lang="pt-BR" sz="2800" b="1" i="1" dirty="0">
                <a:solidFill>
                  <a:schemeClr val="bg1"/>
                </a:solidFill>
              </a:rPr>
              <a:t>feche seus ouvidos</a:t>
            </a:r>
            <a:r>
              <a:rPr lang="pt-BR" sz="2800" i="1" dirty="0">
                <a:solidFill>
                  <a:schemeClr val="bg1"/>
                </a:solidFill>
              </a:rPr>
              <a:t> e poderá ouvir o </a:t>
            </a:r>
            <a:r>
              <a:rPr lang="pt-BR" sz="2800" b="1" i="1" dirty="0" err="1">
                <a:solidFill>
                  <a:schemeClr val="bg1"/>
                </a:solidFill>
              </a:rPr>
              <a:t>Omkar</a:t>
            </a:r>
            <a:r>
              <a:rPr lang="pt-BR" sz="2800" b="1" i="1" dirty="0">
                <a:solidFill>
                  <a:schemeClr val="bg1"/>
                </a:solidFill>
              </a:rPr>
              <a:t> </a:t>
            </a:r>
            <a:r>
              <a:rPr lang="pt-BR" sz="2800" i="1" dirty="0">
                <a:solidFill>
                  <a:schemeClr val="bg1"/>
                </a:solidFill>
              </a:rPr>
              <a:t>em seu interior. Tudo se </a:t>
            </a:r>
            <a:r>
              <a:rPr lang="pt-BR" sz="2800" b="1" i="1" dirty="0">
                <a:solidFill>
                  <a:schemeClr val="bg1"/>
                </a:solidFill>
              </a:rPr>
              <a:t>originou</a:t>
            </a:r>
            <a:r>
              <a:rPr lang="pt-BR" sz="2800" i="1" dirty="0">
                <a:solidFill>
                  <a:schemeClr val="bg1"/>
                </a:solidFill>
              </a:rPr>
              <a:t> do </a:t>
            </a:r>
            <a:r>
              <a:rPr lang="pt-BR" sz="2800" i="1" dirty="0" err="1" smtClean="0">
                <a:solidFill>
                  <a:schemeClr val="bg1"/>
                </a:solidFill>
              </a:rPr>
              <a:t>Omkar</a:t>
            </a:r>
            <a:r>
              <a:rPr lang="pt-BR" sz="2800" i="1" dirty="0" smtClean="0">
                <a:solidFill>
                  <a:schemeClr val="bg1"/>
                </a:solidFill>
              </a:rPr>
              <a:t>”. </a:t>
            </a:r>
          </a:p>
          <a:p>
            <a:pPr algn="just"/>
            <a:r>
              <a:rPr lang="pt-BR" sz="2000" dirty="0"/>
              <a:t>	</a:t>
            </a:r>
            <a:r>
              <a:rPr lang="pt-BR" sz="2000" dirty="0" smtClean="0"/>
              <a:t>																</a:t>
            </a:r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1213945" y="3613526"/>
            <a:ext cx="996840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	“</a:t>
            </a:r>
            <a:r>
              <a:rPr lang="pt-BR" sz="2400" b="1" dirty="0"/>
              <a:t>OM é o som primordial</a:t>
            </a:r>
            <a:r>
              <a:rPr lang="pt-BR" sz="2400" dirty="0"/>
              <a:t>, o som causado pelas </a:t>
            </a:r>
            <a:r>
              <a:rPr lang="pt-BR" sz="2400" b="1" dirty="0"/>
              <a:t>vibrações</a:t>
            </a:r>
            <a:r>
              <a:rPr lang="pt-BR" sz="2400" dirty="0"/>
              <a:t> da Criação através da </a:t>
            </a:r>
            <a:r>
              <a:rPr lang="pt-BR" sz="2400" b="1" dirty="0"/>
              <a:t>Vontade Emergente do Sem Forma e Sem Atributos</a:t>
            </a:r>
            <a:r>
              <a:rPr lang="pt-BR" sz="2400" dirty="0"/>
              <a:t>, e é conhecido como o som transcendental divino. É uma composição dos sons </a:t>
            </a:r>
            <a:r>
              <a:rPr lang="pt-BR" sz="2400" b="1" dirty="0"/>
              <a:t>A, U e M</a:t>
            </a:r>
            <a:r>
              <a:rPr lang="pt-BR" sz="2400" dirty="0"/>
              <a:t>. </a:t>
            </a:r>
            <a:r>
              <a:rPr lang="pt-BR" sz="2400" dirty="0" smtClean="0"/>
              <a:t>As letras </a:t>
            </a:r>
            <a:r>
              <a:rPr lang="pt-BR" sz="2400" dirty="0"/>
              <a:t>A, U e M são pronunciadas como OM. “A” emana da garganta, “U” da língua repousando no interior da boca e “M” dos lábios. Mas quando o OM é pronunciado, </a:t>
            </a:r>
            <a:r>
              <a:rPr lang="pt-BR" sz="2400" b="1" dirty="0"/>
              <a:t>o som emana da região central do ser</a:t>
            </a:r>
            <a:r>
              <a:rPr lang="pt-BR" sz="2400" dirty="0" smtClean="0"/>
              <a:t>.”</a:t>
            </a:r>
          </a:p>
          <a:p>
            <a:r>
              <a:rPr lang="pt-BR" sz="2000" dirty="0"/>
              <a:t>	</a:t>
            </a:r>
            <a:r>
              <a:rPr lang="pt-BR" sz="2000" dirty="0" smtClean="0"/>
              <a:t>													               </a:t>
            </a:r>
            <a:r>
              <a:rPr lang="pt-BR" sz="1600" dirty="0" err="1" smtClean="0"/>
              <a:t>Sathya</a:t>
            </a:r>
            <a:r>
              <a:rPr lang="pt-BR" sz="1600" dirty="0" smtClean="0"/>
              <a:t> Sai </a:t>
            </a:r>
            <a:r>
              <a:rPr lang="pt-BR" sz="1600" dirty="0"/>
              <a:t>Baba</a:t>
            </a:r>
          </a:p>
          <a:p>
            <a:endParaRPr lang="pt-BR" sz="2000" dirty="0"/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8DAD94FF-1789-4E38-A751-DCC9B1BDB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0737" y="5925525"/>
            <a:ext cx="917427" cy="9301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2057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01738" y="0"/>
            <a:ext cx="2627586" cy="1413641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                                                    </a:t>
            </a:r>
            <a:r>
              <a:rPr lang="pt-BR" sz="3300" dirty="0" smtClean="0">
                <a:solidFill>
                  <a:schemeClr val="tx1"/>
                </a:solidFill>
              </a:rPr>
              <a:t>OM            AUM</a:t>
            </a: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/>
          </a:p>
        </p:txBody>
      </p:sp>
      <p:sp>
        <p:nvSpPr>
          <p:cNvPr id="3" name="Retângulo 2"/>
          <p:cNvSpPr/>
          <p:nvPr/>
        </p:nvSpPr>
        <p:spPr>
          <a:xfrm>
            <a:off x="565917" y="2952752"/>
            <a:ext cx="107103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“O OM resume os Vedas e seus ensinamentos. Om </a:t>
            </a:r>
            <a:r>
              <a:rPr lang="pt-BR" sz="2400" dirty="0" err="1"/>
              <a:t>Thath</a:t>
            </a:r>
            <a:r>
              <a:rPr lang="pt-BR" sz="2400" dirty="0"/>
              <a:t> </a:t>
            </a:r>
            <a:r>
              <a:rPr lang="pt-BR" sz="2400" dirty="0" err="1"/>
              <a:t>Sath</a:t>
            </a:r>
            <a:r>
              <a:rPr lang="pt-BR" sz="2400" dirty="0"/>
              <a:t>, diz a </a:t>
            </a:r>
            <a:r>
              <a:rPr lang="pt-BR" sz="2400" dirty="0" err="1"/>
              <a:t>Gita</a:t>
            </a:r>
            <a:r>
              <a:rPr lang="pt-BR" sz="2400" dirty="0"/>
              <a:t>. </a:t>
            </a:r>
            <a:r>
              <a:rPr lang="pt-BR" sz="2400" dirty="0" err="1"/>
              <a:t>Thath</a:t>
            </a:r>
            <a:r>
              <a:rPr lang="pt-BR" sz="2400" dirty="0"/>
              <a:t> (Aquilo) que </a:t>
            </a:r>
            <a:r>
              <a:rPr lang="pt-BR" sz="2400" dirty="0" err="1"/>
              <a:t>Sath</a:t>
            </a:r>
            <a:r>
              <a:rPr lang="pt-BR" sz="2400" dirty="0"/>
              <a:t> (é) é Om, o Uno. Tudo isso é </a:t>
            </a:r>
            <a:r>
              <a:rPr lang="pt-BR" sz="2400" dirty="0" err="1"/>
              <a:t>Brahman</a:t>
            </a:r>
            <a:r>
              <a:rPr lang="pt-BR" sz="2400" dirty="0"/>
              <a:t>, o Uno sem um segundo.” O símbolo da plenitude é OM, o </a:t>
            </a:r>
            <a:r>
              <a:rPr lang="pt-BR" sz="2400" dirty="0" err="1"/>
              <a:t>Pranava</a:t>
            </a:r>
            <a:r>
              <a:rPr lang="pt-BR" sz="2400" dirty="0"/>
              <a:t>. Os Vedas anunciam: “O som Uno indestrutível Om é </a:t>
            </a:r>
            <a:r>
              <a:rPr lang="pt-BR" sz="2400" dirty="0" err="1"/>
              <a:t>Brahman</a:t>
            </a:r>
            <a:r>
              <a:rPr lang="pt-BR" sz="2400" dirty="0"/>
              <a:t>, o Absoluto Universal.” Tudo o que se move e o que não se move, em todo lugar, está apenas parafraseando o OM, elaborando sua natureza, ilustrando suas potencialidades. O passado que já se foi, o presente que está aqui e o futuro que se aproxima, todos são também Om.”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913085" y="1510535"/>
            <a:ext cx="7924799" cy="1345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 smtClean="0">
                <a:solidFill>
                  <a:schemeClr val="bg1"/>
                </a:solidFill>
              </a:rPr>
              <a:t>A  – representa a Criação do Universo </a:t>
            </a:r>
            <a:br>
              <a:rPr lang="pt-BR" sz="2000" dirty="0" smtClean="0">
                <a:solidFill>
                  <a:schemeClr val="bg1"/>
                </a:solidFill>
              </a:rPr>
            </a:br>
            <a:r>
              <a:rPr lang="pt-BR" sz="2000" dirty="0" smtClean="0">
                <a:solidFill>
                  <a:schemeClr val="bg1"/>
                </a:solidFill>
              </a:rPr>
              <a:t>U  – simboliza a Sustentação do Universo </a:t>
            </a:r>
            <a:br>
              <a:rPr lang="pt-BR" sz="2000" dirty="0" smtClean="0">
                <a:solidFill>
                  <a:schemeClr val="bg1"/>
                </a:solidFill>
              </a:rPr>
            </a:br>
            <a:r>
              <a:rPr lang="pt-BR" sz="2000" dirty="0" smtClean="0">
                <a:solidFill>
                  <a:schemeClr val="bg1"/>
                </a:solidFill>
              </a:rPr>
              <a:t>M – representa a Transformação do Universo</a:t>
            </a:r>
            <a:endParaRPr lang="pt-BR" sz="2000" dirty="0">
              <a:solidFill>
                <a:schemeClr val="bg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8DAD94FF-1789-4E38-A751-DCC9B1BDB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6251" y="5942252"/>
            <a:ext cx="936263" cy="9157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268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60836" y="2359701"/>
            <a:ext cx="6109140" cy="580695"/>
          </a:xfrm>
        </p:spPr>
        <p:txBody>
          <a:bodyPr>
            <a:normAutofit/>
          </a:bodyPr>
          <a:lstStyle/>
          <a:p>
            <a:pPr algn="ctr"/>
            <a:r>
              <a:rPr lang="pt-BR" sz="2600" dirty="0" smtClean="0">
                <a:solidFill>
                  <a:schemeClr val="tx1"/>
                </a:solidFill>
              </a:rPr>
              <a:t>“  SOHAM – EU SOU AQUILO  ” </a:t>
            </a:r>
            <a:endParaRPr lang="pt-BR" sz="2600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876800" y="323850"/>
            <a:ext cx="2257425" cy="966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000" dirty="0" smtClean="0"/>
              <a:t>PRÁTICAS</a:t>
            </a:r>
            <a:r>
              <a:rPr lang="pt-BR" sz="1800" dirty="0" smtClean="0"/>
              <a:t/>
            </a:r>
            <a:br>
              <a:rPr lang="pt-BR" sz="1800" dirty="0" smtClean="0"/>
            </a:br>
            <a:endParaRPr lang="pt-BR" sz="1800" dirty="0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8DAD94FF-1789-4E38-A751-DCC9B1BDB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6251" y="5942252"/>
            <a:ext cx="936263" cy="915748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2141475" y="2983671"/>
            <a:ext cx="7747863" cy="6858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600" dirty="0" smtClean="0"/>
              <a:t>“  SILÊNCIO – VÁCUO – TUDO E NADA  ” </a:t>
            </a:r>
            <a:endParaRPr lang="pt-BR" sz="2600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276799" y="3615402"/>
            <a:ext cx="7747863" cy="698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600" dirty="0" smtClean="0"/>
              <a:t>“  SOM – VIBRAÇÃO – FREQUÊNCIAS  ” </a:t>
            </a:r>
            <a:endParaRPr lang="pt-BR" sz="2600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141475" y="4787658"/>
            <a:ext cx="7747863" cy="861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600" dirty="0" smtClean="0"/>
              <a:t>“  SILÊNCIO – VÁCUO – TUDO E NADA  ” </a:t>
            </a:r>
            <a:endParaRPr lang="pt-BR" sz="2600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276799" y="4177458"/>
            <a:ext cx="7747863" cy="861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600" dirty="0" smtClean="0"/>
              <a:t>“  PRANAVA OM” </a:t>
            </a:r>
            <a:endParaRPr lang="pt-BR" sz="2600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2789389" y="1684695"/>
            <a:ext cx="6109140" cy="861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600" dirty="0" smtClean="0"/>
              <a:t>“  OM  </a:t>
            </a:r>
            <a:r>
              <a:rPr lang="pt-BR" sz="2600" dirty="0" err="1" smtClean="0"/>
              <a:t>tad</a:t>
            </a:r>
            <a:r>
              <a:rPr lang="pt-BR" sz="2600" dirty="0" smtClean="0"/>
              <a:t> </a:t>
            </a:r>
            <a:r>
              <a:rPr lang="pt-BR" sz="2600" dirty="0" err="1" smtClean="0"/>
              <a:t>bramhaa</a:t>
            </a:r>
            <a:r>
              <a:rPr lang="pt-BR" sz="2600" dirty="0" smtClean="0"/>
              <a:t> ” </a:t>
            </a:r>
            <a:endParaRPr lang="pt-BR" sz="2600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2276798" y="5397858"/>
            <a:ext cx="7747863" cy="861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600" dirty="0" smtClean="0"/>
              <a:t>“  SATHYA  DHARMA  PREMA ” </a:t>
            </a:r>
            <a:endParaRPr lang="pt-BR" sz="2600" dirty="0"/>
          </a:p>
        </p:txBody>
      </p:sp>
    </p:spTree>
    <p:extLst>
      <p:ext uri="{BB962C8B-B14F-4D97-AF65-F5344CB8AC3E}">
        <p14:creationId xmlns="" xmlns:p14="http://schemas.microsoft.com/office/powerpoint/2010/main" val="303367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0468" y="2379215"/>
            <a:ext cx="9413097" cy="4330867"/>
          </a:xfrm>
        </p:spPr>
        <p:txBody>
          <a:bodyPr>
            <a:normAutofit fontScale="90000"/>
          </a:bodyPr>
          <a:lstStyle/>
          <a:p>
            <a:pPr algn="l"/>
            <a:r>
              <a:rPr lang="pt-BR" sz="1800" dirty="0" smtClean="0">
                <a:hlinkClick r:id="rId2"/>
              </a:rPr>
              <a:t/>
            </a:r>
            <a:br>
              <a:rPr lang="pt-BR" sz="1800" dirty="0" smtClean="0">
                <a:hlinkClick r:id="rId2"/>
              </a:rPr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BiBliografia</a:t>
            </a:r>
            <a:r>
              <a:rPr lang="pt-BR" sz="1800" dirty="0">
                <a:solidFill>
                  <a:schemeClr val="bg1"/>
                </a:solidFill>
              </a:rPr>
              <a:t/>
            </a:r>
            <a:br>
              <a:rPr lang="pt-BR" sz="1800" dirty="0">
                <a:solidFill>
                  <a:schemeClr val="bg1"/>
                </a:solidFill>
              </a:rPr>
            </a:br>
            <a:r>
              <a:rPr lang="pt-BR" sz="1800" dirty="0" smtClean="0">
                <a:solidFill>
                  <a:schemeClr val="bg1"/>
                </a:solidFill>
              </a:rPr>
              <a:t/>
            </a:r>
            <a:br>
              <a:rPr lang="pt-BR" sz="1800" dirty="0" smtClean="0">
                <a:solidFill>
                  <a:schemeClr val="bg1"/>
                </a:solidFill>
              </a:rPr>
            </a:br>
            <a:r>
              <a:rPr lang="pt-BR" sz="1800" i="1" dirty="0" smtClean="0">
                <a:solidFill>
                  <a:schemeClr val="bg1"/>
                </a:solidFill>
              </a:rPr>
              <a:t>Manual </a:t>
            </a:r>
            <a:r>
              <a:rPr lang="pt-BR" sz="1800" i="1" dirty="0">
                <a:solidFill>
                  <a:schemeClr val="bg1"/>
                </a:solidFill>
              </a:rPr>
              <a:t>dos Vedas – A Jornada Interior </a:t>
            </a:r>
            <a:r>
              <a:rPr lang="pt-BR" sz="1800" dirty="0">
                <a:solidFill>
                  <a:schemeClr val="bg1"/>
                </a:solidFill>
              </a:rPr>
              <a:t/>
            </a:r>
            <a:br>
              <a:rPr lang="pt-BR" sz="1800" dirty="0">
                <a:solidFill>
                  <a:schemeClr val="bg1"/>
                </a:solidFill>
              </a:rPr>
            </a:br>
            <a:r>
              <a:rPr lang="pt-BR" sz="2000" dirty="0">
                <a:solidFill>
                  <a:schemeClr val="bg1"/>
                </a:solidFill>
              </a:rPr>
              <a:t/>
            </a:r>
            <a:br>
              <a:rPr lang="pt-BR" sz="2000" dirty="0">
                <a:solidFill>
                  <a:schemeClr val="bg1"/>
                </a:solidFill>
              </a:rPr>
            </a:br>
            <a:r>
              <a:rPr lang="pt-BR" sz="2000" i="1" dirty="0">
                <a:solidFill>
                  <a:schemeClr val="bg1"/>
                </a:solidFill>
              </a:rPr>
              <a:t>BÍBLIA </a:t>
            </a:r>
            <a:r>
              <a:rPr lang="pt-BR" sz="2000" i="1" dirty="0" smtClean="0">
                <a:solidFill>
                  <a:schemeClr val="bg1"/>
                </a:solidFill>
              </a:rPr>
              <a:t>SAGRADA</a:t>
            </a:r>
            <a:r>
              <a:rPr lang="pt-BR" sz="2000" i="1" dirty="0" smtClean="0"/>
              <a:t/>
            </a:r>
            <a:br>
              <a:rPr lang="pt-BR" sz="2000" i="1" dirty="0" smtClean="0"/>
            </a:br>
            <a:r>
              <a:rPr lang="pt-BR" sz="2000" i="1" dirty="0">
                <a:solidFill>
                  <a:schemeClr val="bg1"/>
                </a:solidFill>
              </a:rPr>
              <a:t/>
            </a:r>
            <a:br>
              <a:rPr lang="pt-BR" sz="2000" i="1" dirty="0">
                <a:solidFill>
                  <a:schemeClr val="bg1"/>
                </a:solidFill>
              </a:rPr>
            </a:br>
            <a:r>
              <a:rPr lang="pt-BR" sz="1800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pt-BR" sz="1800" dirty="0" smtClean="0">
                <a:solidFill>
                  <a:schemeClr val="bg1"/>
                </a:solidFill>
                <a:hlinkClick r:id="rId3"/>
              </a:rPr>
              <a:t>www.sathyasai.org.br/estudos-basicos</a:t>
            </a:r>
            <a:r>
              <a:rPr lang="pt-BR" sz="2000" i="1" dirty="0">
                <a:solidFill>
                  <a:schemeClr val="bg1"/>
                </a:solidFill>
              </a:rPr>
              <a:t/>
            </a:r>
            <a:br>
              <a:rPr lang="pt-BR" sz="2000" i="1" dirty="0">
                <a:solidFill>
                  <a:schemeClr val="bg1"/>
                </a:solidFill>
              </a:rPr>
            </a:br>
            <a:r>
              <a:rPr lang="pt-BR" sz="1800" i="1" dirty="0">
                <a:solidFill>
                  <a:schemeClr val="bg1"/>
                </a:solidFill>
                <a:hlinkClick r:id="rId2"/>
              </a:rPr>
              <a:t/>
            </a:r>
            <a:br>
              <a:rPr lang="pt-BR" sz="1800" i="1" dirty="0">
                <a:solidFill>
                  <a:schemeClr val="bg1"/>
                </a:solidFill>
                <a:hlinkClick r:id="rId2"/>
              </a:rPr>
            </a:br>
            <a:r>
              <a:rPr lang="pt-BR" sz="1800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pt-BR" sz="1800" dirty="0" smtClean="0">
                <a:solidFill>
                  <a:schemeClr val="bg1"/>
                </a:solidFill>
                <a:hlinkClick r:id="rId2"/>
              </a:rPr>
              <a:t>www.sathyasai.org.br/vahinis</a:t>
            </a:r>
            <a:br>
              <a:rPr lang="pt-BR" sz="1800" dirty="0" smtClean="0">
                <a:solidFill>
                  <a:schemeClr val="bg1"/>
                </a:solidFill>
                <a:hlinkClick r:id="rId2"/>
              </a:rPr>
            </a:br>
            <a:r>
              <a:rPr lang="pt-BR" sz="1800" dirty="0">
                <a:solidFill>
                  <a:schemeClr val="bg1"/>
                </a:solidFill>
                <a:hlinkClick r:id="rId2"/>
              </a:rPr>
              <a:t/>
            </a:r>
            <a:br>
              <a:rPr lang="pt-BR" sz="1800" dirty="0">
                <a:solidFill>
                  <a:schemeClr val="bg1"/>
                </a:solidFill>
                <a:hlinkClick r:id="rId2"/>
              </a:rPr>
            </a:br>
            <a:r>
              <a:rPr lang="pt-BR" sz="1800" dirty="0">
                <a:solidFill>
                  <a:schemeClr val="bg1"/>
                </a:solidFill>
                <a:hlinkClick r:id="rId2"/>
              </a:rPr>
              <a:t>https://www.sathyasai.org.br/o-canto-vedico</a:t>
            </a:r>
            <a:r>
              <a:rPr lang="pt-BR" sz="1800" dirty="0" smtClean="0">
                <a:solidFill>
                  <a:schemeClr val="bg1"/>
                </a:solidFill>
                <a:hlinkClick r:id="rId2"/>
              </a:rPr>
              <a:t/>
            </a:r>
            <a:br>
              <a:rPr lang="pt-BR" sz="1800" dirty="0" smtClean="0">
                <a:solidFill>
                  <a:schemeClr val="bg1"/>
                </a:solidFill>
                <a:hlinkClick r:id="rId2"/>
              </a:rPr>
            </a:br>
            <a:r>
              <a:rPr lang="pt-BR" sz="1800" dirty="0">
                <a:solidFill>
                  <a:schemeClr val="bg1"/>
                </a:solidFill>
                <a:hlinkClick r:id="rId2"/>
              </a:rPr>
              <a:t/>
            </a:r>
            <a:br>
              <a:rPr lang="pt-BR" sz="1800" dirty="0">
                <a:solidFill>
                  <a:schemeClr val="bg1"/>
                </a:solidFill>
                <a:hlinkClick r:id="rId2"/>
              </a:rPr>
            </a:br>
            <a:r>
              <a:rPr lang="pt-BR" sz="1800" dirty="0" smtClean="0">
                <a:solidFill>
                  <a:schemeClr val="bg1"/>
                </a:solidFill>
                <a:hlinkClick r:id="rId2"/>
              </a:rPr>
              <a:t>http</a:t>
            </a:r>
            <a:r>
              <a:rPr lang="pt-BR" sz="1800" dirty="0">
                <a:solidFill>
                  <a:schemeClr val="bg1"/>
                </a:solidFill>
                <a:hlinkClick r:id="rId2"/>
              </a:rPr>
              <a:t>://</a:t>
            </a:r>
            <a:r>
              <a:rPr lang="pt-BR" sz="1800" dirty="0" smtClean="0">
                <a:solidFill>
                  <a:schemeClr val="bg1"/>
                </a:solidFill>
                <a:hlinkClick r:id="rId2"/>
              </a:rPr>
              <a:t>mundoeducacao.bol.uol.com.br/fisica/o-que-som.htm</a:t>
            </a:r>
            <a:r>
              <a:rPr lang="pt-BR" sz="1800" dirty="0" smtClean="0">
                <a:solidFill>
                  <a:schemeClr val="bg1"/>
                </a:solidFill>
              </a:rPr>
              <a:t/>
            </a:r>
            <a:br>
              <a:rPr lang="pt-BR" sz="1800" dirty="0" smtClean="0">
                <a:solidFill>
                  <a:schemeClr val="bg1"/>
                </a:solidFill>
              </a:rPr>
            </a:br>
            <a:r>
              <a:rPr lang="pt-BR" sz="1800" dirty="0">
                <a:solidFill>
                  <a:schemeClr val="bg1"/>
                </a:solidFill>
              </a:rPr>
              <a:t/>
            </a:r>
            <a:br>
              <a:rPr lang="pt-BR" sz="1800" dirty="0">
                <a:solidFill>
                  <a:schemeClr val="bg1"/>
                </a:solidFill>
              </a:rPr>
            </a:br>
            <a:r>
              <a:rPr lang="pt-BR" sz="1800" dirty="0">
                <a:solidFill>
                  <a:schemeClr val="bg1"/>
                </a:solidFill>
                <a:hlinkClick r:id="rId4"/>
              </a:rPr>
              <a:t>http://</a:t>
            </a:r>
            <a:r>
              <a:rPr lang="pt-BR" sz="1800" dirty="0" smtClean="0">
                <a:solidFill>
                  <a:schemeClr val="bg1"/>
                </a:solidFill>
                <a:hlinkClick r:id="rId4"/>
              </a:rPr>
              <a:t>www.sofisica.com.br/conteudos/Ondulatoria/Acustica/som.php</a:t>
            </a:r>
            <a:r>
              <a:rPr lang="pt-BR" sz="1800" dirty="0" smtClean="0">
                <a:solidFill>
                  <a:schemeClr val="bg1"/>
                </a:solidFill>
              </a:rPr>
              <a:t/>
            </a:r>
            <a:br>
              <a:rPr lang="pt-BR" sz="1800" dirty="0" smtClean="0">
                <a:solidFill>
                  <a:schemeClr val="bg1"/>
                </a:solidFill>
              </a:rPr>
            </a:br>
            <a:r>
              <a:rPr lang="pt-BR" sz="1800" dirty="0">
                <a:solidFill>
                  <a:schemeClr val="bg1"/>
                </a:solidFill>
              </a:rPr>
              <a:t/>
            </a:r>
            <a:br>
              <a:rPr lang="pt-BR" sz="1800" dirty="0">
                <a:solidFill>
                  <a:schemeClr val="bg1"/>
                </a:solidFill>
              </a:rPr>
            </a:br>
            <a:r>
              <a:rPr lang="pt-BR" sz="1800" dirty="0">
                <a:solidFill>
                  <a:schemeClr val="bg1"/>
                </a:solidFill>
                <a:hlinkClick r:id="rId5"/>
              </a:rPr>
              <a:t>https://</a:t>
            </a:r>
            <a:r>
              <a:rPr lang="pt-BR" sz="1800" dirty="0" smtClean="0">
                <a:solidFill>
                  <a:schemeClr val="bg1"/>
                </a:solidFill>
                <a:hlinkClick r:id="rId5"/>
              </a:rPr>
              <a:t>www.revistaprosaversoearte.com/por-que-o-silencio-e-tao-importante-para-nosso-cérebro</a:t>
            </a:r>
            <a:r>
              <a:rPr lang="pt-BR" sz="1800" dirty="0">
                <a:solidFill>
                  <a:schemeClr val="bg1"/>
                </a:solidFill>
              </a:rPr>
              <a:t/>
            </a:r>
            <a:br>
              <a:rPr lang="pt-BR" sz="1800" dirty="0">
                <a:solidFill>
                  <a:schemeClr val="bg1"/>
                </a:solidFill>
              </a:rPr>
            </a:br>
            <a:r>
              <a:rPr lang="pt-BR" sz="1800" dirty="0">
                <a:solidFill>
                  <a:schemeClr val="bg1"/>
                </a:solidFill>
              </a:rPr>
              <a:t/>
            </a:r>
            <a:br>
              <a:rPr lang="pt-BR" sz="1800" dirty="0">
                <a:solidFill>
                  <a:schemeClr val="bg1"/>
                </a:solidFill>
              </a:rPr>
            </a:br>
            <a:r>
              <a:rPr lang="pt-BR" sz="1800" dirty="0">
                <a:solidFill>
                  <a:schemeClr val="bg1"/>
                </a:solidFill>
                <a:hlinkClick r:id="rId6"/>
              </a:rPr>
              <a:t>https://</a:t>
            </a:r>
            <a:r>
              <a:rPr lang="pt-BR" sz="1800" dirty="0" smtClean="0">
                <a:solidFill>
                  <a:schemeClr val="bg1"/>
                </a:solidFill>
                <a:hlinkClick r:id="rId6"/>
              </a:rPr>
              <a:t>www.crt-dresden.de/about-us</a:t>
            </a:r>
            <a:r>
              <a:rPr lang="pt-BR" sz="1800" dirty="0" smtClean="0">
                <a:solidFill>
                  <a:schemeClr val="bg1"/>
                </a:solidFill>
              </a:rPr>
              <a:t> - Universidade de DRESDEN , ALEMANHA.</a:t>
            </a:r>
            <a:br>
              <a:rPr lang="pt-BR" sz="1800" dirty="0" smtClean="0">
                <a:solidFill>
                  <a:schemeClr val="bg1"/>
                </a:solidFill>
              </a:rPr>
            </a:br>
            <a:r>
              <a:rPr lang="pt-BR" sz="1800" dirty="0">
                <a:solidFill>
                  <a:schemeClr val="bg1"/>
                </a:solidFill>
              </a:rPr>
              <a:t/>
            </a:r>
            <a:br>
              <a:rPr lang="pt-BR" sz="1800" dirty="0">
                <a:solidFill>
                  <a:schemeClr val="bg1"/>
                </a:solidFill>
              </a:rPr>
            </a:br>
            <a:r>
              <a:rPr lang="pt-BR" sz="1800" dirty="0">
                <a:solidFill>
                  <a:schemeClr val="bg1"/>
                </a:solidFill>
                <a:hlinkClick r:id="rId7"/>
              </a:rPr>
              <a:t>http://</a:t>
            </a:r>
            <a:r>
              <a:rPr lang="pt-BR" sz="1800" dirty="0" smtClean="0">
                <a:solidFill>
                  <a:schemeClr val="bg1"/>
                </a:solidFill>
                <a:hlinkClick r:id="rId7"/>
              </a:rPr>
              <a:t>www.sofisica.com.br</a:t>
            </a:r>
            <a:r>
              <a:rPr lang="pt-BR" sz="1800" dirty="0" smtClean="0">
                <a:solidFill>
                  <a:schemeClr val="bg1"/>
                </a:solidFill>
              </a:rPr>
              <a:t> </a:t>
            </a:r>
            <a:br>
              <a:rPr lang="pt-BR" sz="1800" dirty="0" smtClean="0">
                <a:solidFill>
                  <a:schemeClr val="bg1"/>
                </a:solidFill>
              </a:rPr>
            </a:br>
            <a:r>
              <a:rPr lang="pt-BR" sz="1800" dirty="0">
                <a:solidFill>
                  <a:schemeClr val="bg1"/>
                </a:solidFill>
              </a:rPr>
              <a:t/>
            </a:r>
            <a:br>
              <a:rPr lang="pt-BR" sz="1800" dirty="0">
                <a:solidFill>
                  <a:schemeClr val="bg1"/>
                </a:solidFill>
              </a:rPr>
            </a:br>
            <a:r>
              <a:rPr lang="pt-BR" sz="1800" dirty="0">
                <a:solidFill>
                  <a:schemeClr val="bg1"/>
                </a:solidFill>
                <a:hlinkClick r:id="rId8"/>
              </a:rPr>
              <a:t>https://</a:t>
            </a:r>
            <a:r>
              <a:rPr lang="pt-BR" sz="1800" dirty="0" smtClean="0">
                <a:solidFill>
                  <a:schemeClr val="bg1"/>
                </a:solidFill>
                <a:hlinkClick r:id="rId8"/>
              </a:rPr>
              <a:t>www.infopedia.pt</a:t>
            </a:r>
            <a:r>
              <a:rPr lang="pt-BR" sz="1800" dirty="0">
                <a:solidFill>
                  <a:schemeClr val="bg1"/>
                </a:solidFill>
              </a:rPr>
              <a:t/>
            </a:r>
            <a:br>
              <a:rPr lang="pt-BR" sz="1800" dirty="0">
                <a:solidFill>
                  <a:schemeClr val="bg1"/>
                </a:solidFill>
              </a:rPr>
            </a:br>
            <a:endParaRPr lang="pt-BR" sz="1800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962400" y="0"/>
            <a:ext cx="4943475" cy="1019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000" dirty="0" smtClean="0"/>
              <a:t>FONTES DE PESQUISA</a:t>
            </a:r>
            <a:endParaRPr lang="pt-BR" sz="1800" dirty="0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8DAD94FF-1789-4E38-A751-DCC9B1BDB37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85219" y="5934635"/>
            <a:ext cx="923365" cy="9233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308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725" y="334650"/>
            <a:ext cx="11477296" cy="915059"/>
          </a:xfrm>
        </p:spPr>
        <p:txBody>
          <a:bodyPr>
            <a:noAutofit/>
          </a:bodyPr>
          <a:lstStyle/>
          <a:p>
            <a:pPr algn="ctr"/>
            <a:r>
              <a:rPr lang="pt-BR" sz="3000" dirty="0" smtClean="0">
                <a:solidFill>
                  <a:schemeClr val="tx1"/>
                </a:solidFill>
              </a:rPr>
              <a:t>“  QUE TODOS OS SERES DE  TODOS OS MUNDOS SEJAM FELIZES E BEM AVENTURADOS” 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67101" y="830318"/>
            <a:ext cx="2942896" cy="8408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800" dirty="0" smtClean="0"/>
              <a:t/>
            </a:r>
            <a:br>
              <a:rPr lang="pt-BR" sz="1800" dirty="0" smtClean="0"/>
            </a:br>
            <a:endParaRPr lang="pt-BR" sz="1800" dirty="0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8DAD94FF-1789-4E38-A751-DCC9B1BDB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3518" y="5912528"/>
            <a:ext cx="945472" cy="945472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2181498" y="1688696"/>
            <a:ext cx="7714978" cy="51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600" b="1" i="1" dirty="0" smtClean="0"/>
              <a:t>“</a:t>
            </a:r>
            <a:r>
              <a:rPr lang="pt-BR" sz="2600" b="1" i="1" dirty="0" smtClean="0"/>
              <a:t>SAMASTA LOKAH SUKHINO BHAVANTU</a:t>
            </a:r>
            <a:r>
              <a:rPr lang="pt-BR" sz="2600" b="1" i="1" dirty="0" smtClean="0"/>
              <a:t>” </a:t>
            </a:r>
            <a:endParaRPr lang="pt-BR" sz="2600" b="1" i="1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5143171" y="2574052"/>
            <a:ext cx="1900403" cy="79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800" dirty="0" smtClean="0"/>
              <a:t>“  OBRIGADA” </a:t>
            </a:r>
            <a:endParaRPr lang="pt-BR" sz="1800" dirty="0"/>
          </a:p>
        </p:txBody>
      </p:sp>
      <p:pic>
        <p:nvPicPr>
          <p:cNvPr id="2050" name="Picture 2" descr="Resultado de imagem para imagens de sathya sai ba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432" y="3297220"/>
            <a:ext cx="3152800" cy="189822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m para imagens de sathya sai bab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399" y="3457557"/>
            <a:ext cx="2836805" cy="3205429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esultado de imagem para imagens de sathya sai ba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83" y="2499820"/>
            <a:ext cx="3278504" cy="197391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xtLst/>
        </p:spPr>
      </p:pic>
      <p:sp>
        <p:nvSpPr>
          <p:cNvPr id="11" name="Título 1"/>
          <p:cNvSpPr txBox="1">
            <a:spLocks/>
          </p:cNvSpPr>
          <p:nvPr/>
        </p:nvSpPr>
        <p:spPr>
          <a:xfrm>
            <a:off x="8365724" y="6125591"/>
            <a:ext cx="2917794" cy="7324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500" dirty="0" smtClean="0"/>
              <a:t>Giovana </a:t>
            </a:r>
            <a:r>
              <a:rPr lang="pt-BR" sz="1500" dirty="0" err="1" smtClean="0"/>
              <a:t>dario</a:t>
            </a:r>
            <a:r>
              <a:rPr lang="pt-BR" sz="1500" dirty="0" smtClean="0"/>
              <a:t> Sbaraini</a:t>
            </a:r>
          </a:p>
          <a:p>
            <a:pPr algn="l"/>
            <a:r>
              <a:rPr lang="pt-BR" sz="1500" cap="none" dirty="0" smtClean="0">
                <a:hlinkClick r:id="rId5"/>
              </a:rPr>
              <a:t>giovanasbaraini@hotmail.com</a:t>
            </a:r>
            <a:r>
              <a:rPr lang="pt-BR" sz="1500" dirty="0" smtClean="0"/>
              <a:t> </a:t>
            </a:r>
          </a:p>
          <a:p>
            <a:pPr algn="l"/>
            <a:r>
              <a:rPr lang="pt-BR" sz="1200" dirty="0" smtClean="0"/>
              <a:t>67 996908548 campo grande </a:t>
            </a:r>
            <a:r>
              <a:rPr lang="pt-BR" sz="1200" dirty="0" err="1" smtClean="0"/>
              <a:t>ms</a:t>
            </a:r>
            <a:endParaRPr lang="pt-BR" sz="1200" dirty="0"/>
          </a:p>
        </p:txBody>
      </p:sp>
    </p:spTree>
    <p:extLst>
      <p:ext uri="{BB962C8B-B14F-4D97-AF65-F5344CB8AC3E}">
        <p14:creationId xmlns="" xmlns:p14="http://schemas.microsoft.com/office/powerpoint/2010/main" val="375295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>
            <a:extLst>
              <a:ext uri="{FF2B5EF4-FFF2-40B4-BE49-F238E27FC236}">
                <a16:creationId xmlns="" xmlns:a16="http://schemas.microsoft.com/office/drawing/2014/main" id="{CE77EF3D-6165-40BE-AF01-EBD358657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210" y="1863286"/>
            <a:ext cx="9406638" cy="186033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4700" dirty="0" smtClean="0">
                <a:solidFill>
                  <a:schemeClr val="tx2">
                    <a:lumMod val="10000"/>
                  </a:schemeClr>
                </a:solidFill>
              </a:rPr>
              <a:t>“</a:t>
            </a:r>
            <a:r>
              <a:rPr lang="pt-BR" sz="4100" dirty="0">
                <a:solidFill>
                  <a:schemeClr val="tx2">
                    <a:lumMod val="10000"/>
                  </a:schemeClr>
                </a:solidFill>
              </a:rPr>
              <a:t>p</a:t>
            </a:r>
            <a:r>
              <a:rPr lang="pt-BR" sz="4100" dirty="0" smtClean="0">
                <a:solidFill>
                  <a:schemeClr val="tx2">
                    <a:lumMod val="10000"/>
                  </a:schemeClr>
                </a:solidFill>
              </a:rPr>
              <a:t>ara a física e a química, o</a:t>
            </a:r>
            <a:r>
              <a:rPr lang="pt-BR" sz="4100" dirty="0">
                <a:solidFill>
                  <a:schemeClr val="tx2">
                    <a:lumMod val="10000"/>
                  </a:schemeClr>
                </a:solidFill>
              </a:rPr>
              <a:t> </a:t>
            </a:r>
            <a:r>
              <a:rPr lang="pt-BR" sz="4100" b="1" dirty="0">
                <a:solidFill>
                  <a:schemeClr val="tx2">
                    <a:lumMod val="10000"/>
                  </a:schemeClr>
                </a:solidFill>
              </a:rPr>
              <a:t>vácuo</a:t>
            </a:r>
            <a:r>
              <a:rPr lang="pt-BR" sz="4100" dirty="0">
                <a:solidFill>
                  <a:schemeClr val="tx2">
                    <a:lumMod val="10000"/>
                  </a:schemeClr>
                </a:solidFill>
              </a:rPr>
              <a:t> é um espaço onde não existe </a:t>
            </a:r>
            <a:r>
              <a:rPr lang="pt-BR" sz="4100" dirty="0" smtClean="0">
                <a:solidFill>
                  <a:schemeClr val="tx2">
                    <a:lumMod val="10000"/>
                  </a:schemeClr>
                </a:solidFill>
              </a:rPr>
              <a:t>matéria</a:t>
            </a:r>
            <a:r>
              <a:rPr lang="pt-BR" sz="4700" dirty="0" smtClean="0">
                <a:solidFill>
                  <a:schemeClr val="tx2">
                    <a:lumMod val="10000"/>
                  </a:schemeClr>
                </a:solidFill>
              </a:rPr>
              <a:t>” </a:t>
            </a:r>
            <a:endParaRPr lang="pt-BR" sz="4700" dirty="0">
              <a:solidFill>
                <a:schemeClr val="tx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1800" dirty="0"/>
              <a:t>       							</a:t>
            </a:r>
          </a:p>
          <a:p>
            <a:pPr marL="0" indent="0" algn="just">
              <a:buNone/>
            </a:pPr>
            <a:r>
              <a:rPr lang="en-US" sz="1800" dirty="0"/>
              <a:t>					</a:t>
            </a:r>
            <a:endParaRPr lang="pt-BR" sz="1800" dirty="0"/>
          </a:p>
        </p:txBody>
      </p:sp>
      <p:sp>
        <p:nvSpPr>
          <p:cNvPr id="15" name="Espaço Reservado para Conteúdo 2">
            <a:extLst>
              <a:ext uri="{FF2B5EF4-FFF2-40B4-BE49-F238E27FC236}">
                <a16:creationId xmlns="" xmlns:a16="http://schemas.microsoft.com/office/drawing/2014/main" id="{B7D8D483-11AA-4FBB-B728-7A0F3B6CB6C5}"/>
              </a:ext>
            </a:extLst>
          </p:cNvPr>
          <p:cNvSpPr txBox="1">
            <a:spLocks/>
          </p:cNvSpPr>
          <p:nvPr/>
        </p:nvSpPr>
        <p:spPr>
          <a:xfrm>
            <a:off x="8461127" y="315437"/>
            <a:ext cx="1572043" cy="20825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8000" b="1" dirty="0"/>
              <a:t>VÁCUO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b="1" dirty="0"/>
              <a:t>		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b="1" dirty="0"/>
              <a:t>						</a:t>
            </a:r>
            <a:endParaRPr lang="pt-BR" sz="1800" b="1" dirty="0"/>
          </a:p>
        </p:txBody>
      </p:sp>
      <p:sp>
        <p:nvSpPr>
          <p:cNvPr id="16" name="Espaço Reservado para Conteúdo 2">
            <a:extLst>
              <a:ext uri="{FF2B5EF4-FFF2-40B4-BE49-F238E27FC236}">
                <a16:creationId xmlns="" xmlns:a16="http://schemas.microsoft.com/office/drawing/2014/main" id="{364E011B-0EAC-4545-8598-0554123018C3}"/>
              </a:ext>
            </a:extLst>
          </p:cNvPr>
          <p:cNvSpPr txBox="1">
            <a:spLocks/>
          </p:cNvSpPr>
          <p:nvPr/>
        </p:nvSpPr>
        <p:spPr>
          <a:xfrm>
            <a:off x="1011162" y="349122"/>
            <a:ext cx="2189238" cy="406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11200" b="1" dirty="0"/>
              <a:t>SILÊNCIO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b="1" dirty="0"/>
              <a:t>		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b="1" dirty="0"/>
              <a:t>						</a:t>
            </a:r>
            <a:endParaRPr lang="pt-BR" sz="1800" b="1" dirty="0"/>
          </a:p>
        </p:txBody>
      </p:sp>
      <p:sp>
        <p:nvSpPr>
          <p:cNvPr id="17" name="Espaço Reservado para Conteúdo 2">
            <a:extLst>
              <a:ext uri="{FF2B5EF4-FFF2-40B4-BE49-F238E27FC236}">
                <a16:creationId xmlns="" xmlns:a16="http://schemas.microsoft.com/office/drawing/2014/main" id="{FCFD88C9-AA8C-4184-9AAD-CE4673C2AF3C}"/>
              </a:ext>
            </a:extLst>
          </p:cNvPr>
          <p:cNvSpPr txBox="1">
            <a:spLocks/>
          </p:cNvSpPr>
          <p:nvPr/>
        </p:nvSpPr>
        <p:spPr>
          <a:xfrm>
            <a:off x="5885707" y="1169216"/>
            <a:ext cx="2710064" cy="406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14400" b="1" dirty="0"/>
              <a:t>SILÊNCIO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b="1" dirty="0"/>
              <a:t>		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b="1" dirty="0"/>
              <a:t>						</a:t>
            </a:r>
            <a:endParaRPr lang="pt-BR" sz="1800" b="1" dirty="0"/>
          </a:p>
        </p:txBody>
      </p:sp>
      <p:sp>
        <p:nvSpPr>
          <p:cNvPr id="18" name="Espaço Reservado para Conteúdo 2">
            <a:extLst>
              <a:ext uri="{FF2B5EF4-FFF2-40B4-BE49-F238E27FC236}">
                <a16:creationId xmlns="" xmlns:a16="http://schemas.microsoft.com/office/drawing/2014/main" id="{279F06C6-A687-4E98-BC9A-C6A7468D23F8}"/>
              </a:ext>
            </a:extLst>
          </p:cNvPr>
          <p:cNvSpPr txBox="1">
            <a:spLocks/>
          </p:cNvSpPr>
          <p:nvPr/>
        </p:nvSpPr>
        <p:spPr>
          <a:xfrm>
            <a:off x="3310287" y="799732"/>
            <a:ext cx="2710064" cy="406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14400" b="1" dirty="0"/>
              <a:t>VÁCUO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b="1" dirty="0"/>
              <a:t>		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b="1" dirty="0"/>
              <a:t>						</a:t>
            </a:r>
            <a:endParaRPr lang="pt-BR" sz="1800" b="1" dirty="0"/>
          </a:p>
        </p:txBody>
      </p:sp>
      <p:sp>
        <p:nvSpPr>
          <p:cNvPr id="5" name="Retângulo 4"/>
          <p:cNvSpPr/>
          <p:nvPr/>
        </p:nvSpPr>
        <p:spPr>
          <a:xfrm>
            <a:off x="928210" y="3041377"/>
            <a:ext cx="991499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+mj-lt"/>
              </a:rPr>
              <a:t>“ pesquisadores alemães </a:t>
            </a:r>
            <a:r>
              <a:rPr lang="pt-BR" sz="2800" dirty="0">
                <a:latin typeface="+mj-lt"/>
              </a:rPr>
              <a:t>do </a:t>
            </a:r>
            <a:r>
              <a:rPr lang="pt-BR" sz="2800" dirty="0" err="1">
                <a:latin typeface="+mj-lt"/>
              </a:rPr>
              <a:t>Research</a:t>
            </a:r>
            <a:r>
              <a:rPr lang="pt-BR" sz="2800" dirty="0">
                <a:latin typeface="+mj-lt"/>
              </a:rPr>
              <a:t> Center for </a:t>
            </a:r>
            <a:r>
              <a:rPr lang="pt-BR" sz="2800" dirty="0" err="1">
                <a:latin typeface="+mj-lt"/>
              </a:rPr>
              <a:t>Regeneratives</a:t>
            </a:r>
            <a:r>
              <a:rPr lang="pt-BR" sz="2800" dirty="0">
                <a:latin typeface="+mj-lt"/>
              </a:rPr>
              <a:t> </a:t>
            </a:r>
            <a:r>
              <a:rPr lang="pt-BR" sz="2800" dirty="0" err="1" smtClean="0">
                <a:latin typeface="+mj-lt"/>
              </a:rPr>
              <a:t>Therapies</a:t>
            </a:r>
            <a:r>
              <a:rPr lang="pt-BR" sz="2800" dirty="0" smtClean="0">
                <a:latin typeface="+mj-lt"/>
              </a:rPr>
              <a:t>, </a:t>
            </a:r>
            <a:r>
              <a:rPr lang="pt-BR" sz="2800" dirty="0">
                <a:latin typeface="+mj-lt"/>
              </a:rPr>
              <a:t>Dresden descobriram que o silêncio tem um impacto enorme no </a:t>
            </a:r>
            <a:r>
              <a:rPr lang="pt-BR" sz="2800" dirty="0" smtClean="0">
                <a:latin typeface="+mj-lt"/>
              </a:rPr>
              <a:t>cérebro. Em pesquisa feita com </a:t>
            </a:r>
            <a:r>
              <a:rPr lang="pt-BR" sz="2800" dirty="0">
                <a:latin typeface="+mj-lt"/>
              </a:rPr>
              <a:t>ratos que ficavam em silêncio durante duas horas por </a:t>
            </a:r>
            <a:r>
              <a:rPr lang="pt-BR" sz="2800" dirty="0" smtClean="0">
                <a:latin typeface="+mj-lt"/>
              </a:rPr>
              <a:t>dia, </a:t>
            </a:r>
            <a:r>
              <a:rPr lang="pt-BR" sz="2800" dirty="0">
                <a:latin typeface="+mj-lt"/>
              </a:rPr>
              <a:t>cresciam novas células no hipocampo, a região do cérebro correlacionada com a memória, emoções e </a:t>
            </a:r>
            <a:r>
              <a:rPr lang="pt-BR" sz="2800" dirty="0" smtClean="0">
                <a:latin typeface="+mj-lt"/>
              </a:rPr>
              <a:t>aprendizagem” </a:t>
            </a:r>
            <a:endParaRPr lang="pt-BR" sz="2800" dirty="0">
              <a:latin typeface="+mj-lt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8DAD94FF-1789-4E38-A751-DCC9B1BDB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0737" y="5927834"/>
            <a:ext cx="919736" cy="9301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225323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>
            <a:extLst>
              <a:ext uri="{FF2B5EF4-FFF2-40B4-BE49-F238E27FC236}">
                <a16:creationId xmlns="" xmlns:a16="http://schemas.microsoft.com/office/drawing/2014/main" id="{CE77EF3D-6165-40BE-AF01-EBD358657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209" y="1878467"/>
            <a:ext cx="9697749" cy="14828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pt-BR" sz="3800" dirty="0" smtClean="0"/>
          </a:p>
          <a:p>
            <a:pPr marL="0" indent="0" algn="just">
              <a:buNone/>
            </a:pPr>
            <a:r>
              <a:rPr lang="pt-BR" sz="9600" dirty="0" smtClean="0">
                <a:solidFill>
                  <a:schemeClr val="bg1"/>
                </a:solidFill>
              </a:rPr>
              <a:t>“</a:t>
            </a:r>
            <a:r>
              <a:rPr lang="pt-BR" sz="9600" dirty="0">
                <a:solidFill>
                  <a:schemeClr val="bg1"/>
                </a:solidFill>
              </a:rPr>
              <a:t>Aquietai-vos, e sabei que eu sou Deus; sou exaltado entre as nações, </a:t>
            </a:r>
            <a:r>
              <a:rPr lang="pt-BR" sz="9600" dirty="0" smtClean="0">
                <a:solidFill>
                  <a:schemeClr val="bg1"/>
                </a:solidFill>
              </a:rPr>
              <a:t>sou </a:t>
            </a:r>
            <a:r>
              <a:rPr lang="pt-BR" sz="9600" dirty="0">
                <a:solidFill>
                  <a:schemeClr val="bg1"/>
                </a:solidFill>
              </a:rPr>
              <a:t>exaltado na terra</a:t>
            </a:r>
            <a:r>
              <a:rPr lang="pt-BR" sz="9600" dirty="0" smtClean="0">
                <a:solidFill>
                  <a:schemeClr val="bg1"/>
                </a:solidFill>
              </a:rPr>
              <a:t>.”  </a:t>
            </a:r>
            <a:r>
              <a:rPr lang="pt-BR" sz="9600" dirty="0">
                <a:solidFill>
                  <a:schemeClr val="bg1"/>
                </a:solidFill>
              </a:rPr>
              <a:t> </a:t>
            </a:r>
            <a:r>
              <a:rPr lang="en-US" sz="9600" dirty="0" smtClean="0">
                <a:solidFill>
                  <a:schemeClr val="bg1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                   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r>
              <a:rPr lang="en-US" sz="6000" dirty="0" smtClean="0">
                <a:solidFill>
                  <a:schemeClr val="bg1"/>
                </a:solidFill>
              </a:rPr>
              <a:t>						                                                                     </a:t>
            </a:r>
            <a:r>
              <a:rPr lang="pt-BR" sz="6000" dirty="0" smtClean="0">
                <a:solidFill>
                  <a:schemeClr val="bg1"/>
                </a:solidFill>
              </a:rPr>
              <a:t>Salmos </a:t>
            </a:r>
            <a:r>
              <a:rPr lang="pt-BR" sz="6000" dirty="0">
                <a:solidFill>
                  <a:schemeClr val="bg1"/>
                </a:solidFill>
              </a:rPr>
              <a:t>46:10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endParaRPr lang="en-US" sz="60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1800" dirty="0"/>
              <a:t>							</a:t>
            </a:r>
          </a:p>
          <a:p>
            <a:pPr marL="0" indent="0" algn="just">
              <a:buNone/>
            </a:pPr>
            <a:r>
              <a:rPr lang="en-US" sz="1800" dirty="0"/>
              <a:t>					</a:t>
            </a:r>
            <a:endParaRPr lang="pt-BR" sz="1800" dirty="0"/>
          </a:p>
        </p:txBody>
      </p:sp>
      <p:sp>
        <p:nvSpPr>
          <p:cNvPr id="5" name="Retângulo 4"/>
          <p:cNvSpPr/>
          <p:nvPr/>
        </p:nvSpPr>
        <p:spPr>
          <a:xfrm>
            <a:off x="928209" y="3731955"/>
            <a:ext cx="9406638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+mj-lt"/>
              </a:rPr>
              <a:t>“</a:t>
            </a:r>
            <a:r>
              <a:rPr lang="pt-BR" sz="2400" i="1" dirty="0"/>
              <a:t>O que é o silêncio (</a:t>
            </a:r>
            <a:r>
              <a:rPr lang="pt-BR" sz="2400" i="1" dirty="0" err="1"/>
              <a:t>Mounam</a:t>
            </a:r>
            <a:r>
              <a:rPr lang="pt-BR" sz="2400" i="1" dirty="0"/>
              <a:t>)? Não é apenas manter a boca fechada! Significa escapar da influência de todos os sentidos e estar sempre estabelecido na consciência de sua própria Realidade. Quando a mente se retira do mundo </a:t>
            </a:r>
            <a:r>
              <a:rPr lang="pt-BR" sz="2400" i="1" dirty="0" smtClean="0"/>
              <a:t>exterior, </a:t>
            </a:r>
            <a:r>
              <a:rPr lang="pt-BR" sz="2400" i="1" dirty="0"/>
              <a:t>a língua também se silencia. Todos os outros sentidos acompanham essa condição. Esse é o silêncio </a:t>
            </a:r>
            <a:r>
              <a:rPr lang="pt-BR" sz="2400" i="1" dirty="0" smtClean="0"/>
              <a:t>genuíno</a:t>
            </a:r>
            <a:r>
              <a:rPr lang="pt-BR" sz="1200" i="1" dirty="0" smtClean="0"/>
              <a:t> </a:t>
            </a:r>
            <a:r>
              <a:rPr lang="pt-BR" sz="2400" i="1" dirty="0" smtClean="0"/>
              <a:t>“</a:t>
            </a:r>
            <a:r>
              <a:rPr lang="pt-BR" sz="1200" i="1" dirty="0" smtClean="0"/>
              <a:t> </a:t>
            </a:r>
            <a:r>
              <a:rPr lang="pt-BR" sz="1200" dirty="0" smtClean="0">
                <a:latin typeface="+mj-lt"/>
              </a:rPr>
              <a:t>                                                         																	                                        </a:t>
            </a:r>
            <a:r>
              <a:rPr lang="pt-BR" sz="1500" dirty="0" smtClean="0">
                <a:latin typeface="+mj-lt"/>
              </a:rPr>
              <a:t> </a:t>
            </a:r>
            <a:r>
              <a:rPr lang="pt-BR" sz="1500" dirty="0" err="1" smtClean="0">
                <a:latin typeface="+mj-lt"/>
              </a:rPr>
              <a:t>Sathya</a:t>
            </a:r>
            <a:r>
              <a:rPr lang="pt-BR" sz="1500" dirty="0" smtClean="0">
                <a:latin typeface="+mj-lt"/>
              </a:rPr>
              <a:t> Sai Baba </a:t>
            </a:r>
            <a:endParaRPr lang="pt-BR" sz="1500" dirty="0">
              <a:latin typeface="+mj-lt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8DAD94FF-1789-4E38-A751-DCC9B1BDB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0737" y="5927834"/>
            <a:ext cx="919736" cy="930166"/>
          </a:xfrm>
          <a:prstGeom prst="rect">
            <a:avLst/>
          </a:prstGeom>
        </p:spPr>
      </p:pic>
      <p:sp>
        <p:nvSpPr>
          <p:cNvPr id="10" name="Espaço Reservado para Conteúdo 2">
            <a:extLst>
              <a:ext uri="{FF2B5EF4-FFF2-40B4-BE49-F238E27FC236}">
                <a16:creationId xmlns="" xmlns:a16="http://schemas.microsoft.com/office/drawing/2014/main" id="{B7D8D483-11AA-4FBB-B728-7A0F3B6CB6C5}"/>
              </a:ext>
            </a:extLst>
          </p:cNvPr>
          <p:cNvSpPr txBox="1">
            <a:spLocks/>
          </p:cNvSpPr>
          <p:nvPr/>
        </p:nvSpPr>
        <p:spPr>
          <a:xfrm>
            <a:off x="8461127" y="315437"/>
            <a:ext cx="1613081" cy="20825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8000" b="1" dirty="0"/>
              <a:t>VÁCUO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b="1" dirty="0"/>
              <a:t>		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b="1" dirty="0"/>
              <a:t>						</a:t>
            </a:r>
            <a:endParaRPr lang="pt-BR" sz="1800" b="1" dirty="0"/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="" xmlns:a16="http://schemas.microsoft.com/office/drawing/2014/main" id="{364E011B-0EAC-4545-8598-0554123018C3}"/>
              </a:ext>
            </a:extLst>
          </p:cNvPr>
          <p:cNvSpPr txBox="1">
            <a:spLocks/>
          </p:cNvSpPr>
          <p:nvPr/>
        </p:nvSpPr>
        <p:spPr>
          <a:xfrm>
            <a:off x="1011162" y="349122"/>
            <a:ext cx="2246388" cy="406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11200" b="1" dirty="0"/>
              <a:t>SILÊNCIO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b="1" dirty="0"/>
              <a:t>		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b="1" dirty="0"/>
              <a:t>						</a:t>
            </a:r>
            <a:endParaRPr lang="pt-BR" sz="1800" b="1" dirty="0"/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="" xmlns:a16="http://schemas.microsoft.com/office/drawing/2014/main" id="{FCFD88C9-AA8C-4184-9AAD-CE4673C2AF3C}"/>
              </a:ext>
            </a:extLst>
          </p:cNvPr>
          <p:cNvSpPr txBox="1">
            <a:spLocks/>
          </p:cNvSpPr>
          <p:nvPr/>
        </p:nvSpPr>
        <p:spPr>
          <a:xfrm>
            <a:off x="5885707" y="1169216"/>
            <a:ext cx="2780810" cy="406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14400" b="1" dirty="0"/>
              <a:t>SILÊNCIO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b="1" dirty="0"/>
              <a:t>		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b="1" dirty="0"/>
              <a:t>						</a:t>
            </a:r>
            <a:endParaRPr lang="pt-BR" sz="1800" b="1" dirty="0"/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="" xmlns:a16="http://schemas.microsoft.com/office/drawing/2014/main" id="{279F06C6-A687-4E98-BC9A-C6A7468D23F8}"/>
              </a:ext>
            </a:extLst>
          </p:cNvPr>
          <p:cNvSpPr txBox="1">
            <a:spLocks/>
          </p:cNvSpPr>
          <p:nvPr/>
        </p:nvSpPr>
        <p:spPr>
          <a:xfrm>
            <a:off x="3310287" y="799732"/>
            <a:ext cx="2780810" cy="406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14400" b="1" dirty="0"/>
              <a:t>VÁCUO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b="1" dirty="0"/>
              <a:t>		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b="1" dirty="0"/>
              <a:t>						</a:t>
            </a:r>
            <a:endParaRPr lang="pt-BR" sz="1800" b="1" dirty="0"/>
          </a:p>
        </p:txBody>
      </p:sp>
    </p:spTree>
    <p:extLst>
      <p:ext uri="{BB962C8B-B14F-4D97-AF65-F5344CB8AC3E}">
        <p14:creationId xmlns="" xmlns:p14="http://schemas.microsoft.com/office/powerpoint/2010/main" val="266037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E77EF3D-6165-40BE-AF01-EBD358657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124" y="1770376"/>
            <a:ext cx="8802149" cy="27826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“	O </a:t>
            </a:r>
            <a:r>
              <a:rPr lang="pt-BR" sz="3200" b="1" dirty="0"/>
              <a:t>som</a:t>
            </a:r>
            <a:r>
              <a:rPr lang="pt-BR" sz="3200" dirty="0"/>
              <a:t> é a própria </a:t>
            </a:r>
            <a:r>
              <a:rPr lang="pt-BR" sz="3200" b="1" dirty="0"/>
              <a:t>essência do </a:t>
            </a:r>
            <a:r>
              <a:rPr lang="pt-BR" sz="3200" dirty="0"/>
              <a:t>Conhecimento (Veda). O som está associado com harmonia e melodia e, em consequência, o Conhecimento (Veda) deve ser ouvido e daí se origina o êxtase”. </a:t>
            </a:r>
          </a:p>
          <a:p>
            <a:pPr marL="0" indent="0" algn="just">
              <a:buNone/>
            </a:pPr>
            <a:r>
              <a:rPr lang="en-US" sz="1800" dirty="0"/>
              <a:t>       						</a:t>
            </a:r>
            <a:r>
              <a:rPr lang="en-US" sz="1800" dirty="0" err="1"/>
              <a:t>V</a:t>
            </a:r>
            <a:r>
              <a:rPr lang="en-US" sz="1800" dirty="0" err="1" smtClean="0"/>
              <a:t>idya</a:t>
            </a:r>
            <a:r>
              <a:rPr lang="en-US" sz="1800" dirty="0" smtClean="0"/>
              <a:t> </a:t>
            </a:r>
            <a:r>
              <a:rPr lang="en-US" sz="1800" dirty="0" err="1"/>
              <a:t>Vahini</a:t>
            </a:r>
            <a:r>
              <a:rPr lang="en-US" sz="1800" dirty="0"/>
              <a:t>, </a:t>
            </a:r>
            <a:r>
              <a:rPr lang="en-US" sz="1800" dirty="0" smtClean="0"/>
              <a:t> </a:t>
            </a:r>
            <a:r>
              <a:rPr lang="en-US" sz="1800" dirty="0" err="1" smtClean="0"/>
              <a:t>capítulo</a:t>
            </a:r>
            <a:r>
              <a:rPr lang="en-US" sz="1800" dirty="0" smtClean="0"/>
              <a:t> </a:t>
            </a:r>
            <a:r>
              <a:rPr lang="en-US" sz="1800" dirty="0"/>
              <a:t>I</a:t>
            </a:r>
            <a:endParaRPr lang="pt-BR" sz="1800" dirty="0"/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="" xmlns:a16="http://schemas.microsoft.com/office/drawing/2014/main" id="{A7C7F93F-AE89-438B-A8A8-26A08CCB9521}"/>
              </a:ext>
            </a:extLst>
          </p:cNvPr>
          <p:cNvSpPr txBox="1">
            <a:spLocks/>
          </p:cNvSpPr>
          <p:nvPr/>
        </p:nvSpPr>
        <p:spPr>
          <a:xfrm>
            <a:off x="4737190" y="615336"/>
            <a:ext cx="2575420" cy="406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14400" b="1" dirty="0"/>
              <a:t>SOM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/>
              <a:t>		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/>
              <a:t>						</a:t>
            </a:r>
            <a:endParaRPr lang="pt-BR" sz="1800" dirty="0"/>
          </a:p>
        </p:txBody>
      </p:sp>
      <p:sp>
        <p:nvSpPr>
          <p:cNvPr id="13" name="Retângulo 12"/>
          <p:cNvSpPr/>
          <p:nvPr/>
        </p:nvSpPr>
        <p:spPr>
          <a:xfrm>
            <a:off x="1869522" y="5301615"/>
            <a:ext cx="797735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+mj-lt"/>
              </a:rPr>
              <a:t> “No princípio era o VERBO, e o VERBO estava com Deus, e o VERBO era Deus”(</a:t>
            </a:r>
            <a:r>
              <a:rPr lang="pt-BR" sz="2800" dirty="0" err="1">
                <a:solidFill>
                  <a:schemeClr val="bg1"/>
                </a:solidFill>
                <a:latin typeface="+mj-lt"/>
              </a:rPr>
              <a:t>Jo</a:t>
            </a:r>
            <a:r>
              <a:rPr lang="pt-BR" sz="2800" dirty="0">
                <a:solidFill>
                  <a:schemeClr val="bg1"/>
                </a:solidFill>
                <a:latin typeface="+mj-lt"/>
              </a:rPr>
              <a:t> 1,1).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8DAD94FF-1789-4E38-A751-DCC9B1BDB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0737" y="5927834"/>
            <a:ext cx="919736" cy="9301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4903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>
            <a:extLst>
              <a:ext uri="{FF2B5EF4-FFF2-40B4-BE49-F238E27FC236}">
                <a16:creationId xmlns="" xmlns:a16="http://schemas.microsoft.com/office/drawing/2014/main" id="{CE77EF3D-6165-40BE-AF01-EBD358657E4D}"/>
              </a:ext>
            </a:extLst>
          </p:cNvPr>
          <p:cNvSpPr txBox="1">
            <a:spLocks/>
          </p:cNvSpPr>
          <p:nvPr/>
        </p:nvSpPr>
        <p:spPr>
          <a:xfrm>
            <a:off x="461419" y="712661"/>
            <a:ext cx="10842004" cy="286873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900" dirty="0" smtClean="0"/>
              <a:t>	O </a:t>
            </a:r>
            <a:r>
              <a:rPr lang="pt-BR" sz="2400" b="1" dirty="0" smtClean="0"/>
              <a:t>som</a:t>
            </a:r>
            <a:r>
              <a:rPr lang="pt-BR" sz="1900" dirty="0" smtClean="0"/>
              <a:t> é definido como a </a:t>
            </a:r>
            <a:r>
              <a:rPr lang="pt-BR" b="1" dirty="0" smtClean="0"/>
              <a:t>propagação</a:t>
            </a:r>
            <a:r>
              <a:rPr lang="pt-BR" sz="1900" dirty="0" smtClean="0"/>
              <a:t> de uma frente de compressão </a:t>
            </a:r>
            <a:r>
              <a:rPr lang="pt-BR" b="1" dirty="0" smtClean="0"/>
              <a:t>mecânica</a:t>
            </a:r>
            <a:r>
              <a:rPr lang="pt-BR" sz="1900" dirty="0" smtClean="0"/>
              <a:t> ou </a:t>
            </a:r>
            <a:r>
              <a:rPr lang="pt-BR" b="1" dirty="0" smtClean="0"/>
              <a:t>onda</a:t>
            </a:r>
            <a:r>
              <a:rPr lang="pt-BR" sz="1900" dirty="0" smtClean="0"/>
              <a:t> longitudinal, se propagando tridimensionalmente pelo espaço e apenas em </a:t>
            </a:r>
            <a:r>
              <a:rPr lang="pt-BR" b="1" dirty="0" smtClean="0"/>
              <a:t>meios</a:t>
            </a:r>
            <a:r>
              <a:rPr lang="pt-BR" sz="2000" b="1" dirty="0" smtClean="0"/>
              <a:t> </a:t>
            </a:r>
            <a:r>
              <a:rPr lang="pt-BR" b="1" dirty="0" smtClean="0"/>
              <a:t>materiais</a:t>
            </a:r>
            <a:r>
              <a:rPr lang="pt-BR" sz="2000" b="1" dirty="0" smtClean="0"/>
              <a:t> </a:t>
            </a:r>
            <a:r>
              <a:rPr lang="pt-BR" sz="1900" dirty="0" smtClean="0"/>
              <a:t>sólidos, líquidos ou gasosos.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1900" dirty="0" smtClean="0"/>
              <a:t>	Estas ondas se propagam de forma longitudinal. Quando passa, a onda sonora não arrasta as partículas de ar, apenas faz com que estas </a:t>
            </a:r>
            <a:r>
              <a:rPr lang="pt-BR" b="1" dirty="0" smtClean="0"/>
              <a:t>vibrem em torno de sua posição de equilíbrio</a:t>
            </a:r>
            <a:r>
              <a:rPr lang="pt-BR" dirty="0" smtClean="0"/>
              <a:t>. </a:t>
            </a:r>
            <a:r>
              <a:rPr lang="pt-BR" sz="1900" dirty="0" smtClean="0"/>
              <a:t>As ondas sonoras são </a:t>
            </a:r>
            <a:r>
              <a:rPr lang="pt-BR" b="1" dirty="0" smtClean="0"/>
              <a:t>periódicas</a:t>
            </a:r>
            <a:r>
              <a:rPr lang="pt-BR" dirty="0" smtClean="0"/>
              <a:t>.</a:t>
            </a:r>
            <a:r>
              <a:rPr lang="en-US" sz="1800" dirty="0" smtClean="0"/>
              <a:t>	</a:t>
            </a:r>
            <a:r>
              <a:rPr lang="pt-BR" sz="1800" dirty="0" smtClean="0"/>
              <a:t>							          						       </a:t>
            </a:r>
            <a:r>
              <a:rPr lang="pt-BR" sz="1200" dirty="0" smtClean="0"/>
              <a:t>FONTE – SITE SÓ FÍSICA</a:t>
            </a:r>
            <a:endParaRPr lang="pt-BR" sz="1200" dirty="0"/>
          </a:p>
        </p:txBody>
      </p:sp>
      <p:pic>
        <p:nvPicPr>
          <p:cNvPr id="15" name="Picture 2" descr="https://upload.wikimedia.org/wikipedia/commons/6/68/Som_freq.png">
            <a:extLst>
              <a:ext uri="{FF2B5EF4-FFF2-40B4-BE49-F238E27FC236}">
                <a16:creationId xmlns="" xmlns:a16="http://schemas.microsoft.com/office/drawing/2014/main" id="{D886BB41-4DAB-4B1B-9D42-F1D1A7696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3335596"/>
            <a:ext cx="3159899" cy="2430691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</a:ln>
        </p:spPr>
      </p:pic>
      <p:pic>
        <p:nvPicPr>
          <p:cNvPr id="17" name="Picture 4" descr="Figura 2 - RepresentaÃ§Ã£o do som atravÃ©s de uma onda sonora [physics.tutorvista.com, adaptada].">
            <a:extLst>
              <a:ext uri="{FF2B5EF4-FFF2-40B4-BE49-F238E27FC236}">
                <a16:creationId xmlns="" xmlns:a16="http://schemas.microsoft.com/office/drawing/2014/main" id="{83B6CC94-EB37-4A38-BA39-06F3B4D6D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49" y="3375659"/>
            <a:ext cx="3853033" cy="2339341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tângulo 17"/>
          <p:cNvSpPr/>
          <p:nvPr/>
        </p:nvSpPr>
        <p:spPr>
          <a:xfrm>
            <a:off x="3524243" y="5959474"/>
            <a:ext cx="471635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dirty="0" smtClean="0">
                <a:solidFill>
                  <a:schemeClr val="bg1"/>
                </a:solidFill>
                <a:latin typeface="NewsGothicMt"/>
              </a:rPr>
              <a:t>SOM</a:t>
            </a:r>
            <a:r>
              <a:rPr lang="pt-BR" sz="2200" dirty="0">
                <a:solidFill>
                  <a:schemeClr val="bg1"/>
                </a:solidFill>
                <a:latin typeface="NewsGothicMt"/>
              </a:rPr>
              <a:t> </a:t>
            </a:r>
            <a:r>
              <a:rPr lang="pt-BR" dirty="0" smtClean="0">
                <a:solidFill>
                  <a:schemeClr val="bg1"/>
                </a:solidFill>
                <a:latin typeface="NewsGothicMt"/>
              </a:rPr>
              <a:t>” </a:t>
            </a:r>
            <a:r>
              <a:rPr lang="pt-BR" sz="1900" dirty="0" smtClean="0">
                <a:solidFill>
                  <a:schemeClr val="bg1"/>
                </a:solidFill>
                <a:latin typeface="+mj-lt"/>
              </a:rPr>
              <a:t>Vibrações </a:t>
            </a:r>
            <a:r>
              <a:rPr lang="pt-BR" sz="1900" dirty="0">
                <a:solidFill>
                  <a:schemeClr val="bg1"/>
                </a:solidFill>
                <a:latin typeface="+mj-lt"/>
              </a:rPr>
              <a:t>dos corpos </a:t>
            </a:r>
            <a:r>
              <a:rPr lang="pt-BR" sz="1900" dirty="0" smtClean="0">
                <a:solidFill>
                  <a:schemeClr val="bg1"/>
                </a:solidFill>
                <a:latin typeface="+mj-lt"/>
              </a:rPr>
              <a:t>materiais </a:t>
            </a:r>
            <a:r>
              <a:rPr lang="pt-BR" dirty="0" smtClean="0">
                <a:solidFill>
                  <a:schemeClr val="bg1"/>
                </a:solidFill>
                <a:latin typeface="NewsGothicMt"/>
              </a:rPr>
              <a:t>” 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8DAD94FF-1789-4E38-A751-DCC9B1BDB3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90737" y="5927834"/>
            <a:ext cx="919736" cy="930166"/>
          </a:xfrm>
          <a:prstGeom prst="rect">
            <a:avLst/>
          </a:prstGeom>
        </p:spPr>
      </p:pic>
      <p:sp>
        <p:nvSpPr>
          <p:cNvPr id="8" name="Espaço Reservado para Conteúdo 2">
            <a:extLst>
              <a:ext uri="{FF2B5EF4-FFF2-40B4-BE49-F238E27FC236}">
                <a16:creationId xmlns="" xmlns:a16="http://schemas.microsoft.com/office/drawing/2014/main" id="{A7C7F93F-AE89-438B-A8A8-26A08CCB9521}"/>
              </a:ext>
            </a:extLst>
          </p:cNvPr>
          <p:cNvSpPr txBox="1">
            <a:spLocks/>
          </p:cNvSpPr>
          <p:nvPr/>
        </p:nvSpPr>
        <p:spPr>
          <a:xfrm>
            <a:off x="10872830" y="196156"/>
            <a:ext cx="1337643" cy="406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14400" b="1" dirty="0"/>
              <a:t>SOM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/>
              <a:t>		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/>
              <a:t>						</a:t>
            </a:r>
            <a:endParaRPr lang="pt-BR" sz="1800" dirty="0"/>
          </a:p>
        </p:txBody>
      </p:sp>
    </p:spTree>
    <p:extLst>
      <p:ext uri="{BB962C8B-B14F-4D97-AF65-F5344CB8AC3E}">
        <p14:creationId xmlns="" xmlns:p14="http://schemas.microsoft.com/office/powerpoint/2010/main" val="199604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>
            <a:extLst>
              <a:ext uri="{FF2B5EF4-FFF2-40B4-BE49-F238E27FC236}">
                <a16:creationId xmlns="" xmlns:a16="http://schemas.microsoft.com/office/drawing/2014/main" id="{CE77EF3D-6165-40BE-AF01-EBD358657E4D}"/>
              </a:ext>
            </a:extLst>
          </p:cNvPr>
          <p:cNvSpPr txBox="1">
            <a:spLocks/>
          </p:cNvSpPr>
          <p:nvPr/>
        </p:nvSpPr>
        <p:spPr>
          <a:xfrm>
            <a:off x="936966" y="1270001"/>
            <a:ext cx="10198284" cy="299584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800" dirty="0" smtClean="0"/>
              <a:t>	</a:t>
            </a:r>
            <a:r>
              <a:rPr lang="pt-BR" sz="3400" dirty="0" smtClean="0">
                <a:solidFill>
                  <a:schemeClr val="bg1"/>
                </a:solidFill>
              </a:rPr>
              <a:t>“ A </a:t>
            </a:r>
            <a:r>
              <a:rPr lang="pt-BR" sz="3400" b="1" dirty="0" smtClean="0">
                <a:solidFill>
                  <a:schemeClr val="bg1"/>
                </a:solidFill>
              </a:rPr>
              <a:t>audição humana </a:t>
            </a:r>
            <a:r>
              <a:rPr lang="pt-BR" sz="3400" dirty="0" smtClean="0">
                <a:solidFill>
                  <a:schemeClr val="bg1"/>
                </a:solidFill>
              </a:rPr>
              <a:t>consegue captar frequências de onda sonoras que variam entre aproximadamente </a:t>
            </a:r>
            <a:r>
              <a:rPr lang="pt-BR" sz="3400" b="1" dirty="0" smtClean="0">
                <a:solidFill>
                  <a:schemeClr val="bg1"/>
                </a:solidFill>
              </a:rPr>
              <a:t>20Hz e 20000Hz</a:t>
            </a:r>
            <a:r>
              <a:rPr lang="pt-BR" sz="3400" dirty="0" smtClean="0">
                <a:solidFill>
                  <a:schemeClr val="bg1"/>
                </a:solidFill>
              </a:rPr>
              <a:t>. São denominadas ondas de </a:t>
            </a:r>
            <a:r>
              <a:rPr lang="pt-BR" sz="3400" b="1" dirty="0" err="1" smtClean="0">
                <a:solidFill>
                  <a:schemeClr val="bg1"/>
                </a:solidFill>
              </a:rPr>
              <a:t>infra-som</a:t>
            </a:r>
            <a:r>
              <a:rPr lang="pt-BR" sz="3400" dirty="0" smtClean="0">
                <a:solidFill>
                  <a:schemeClr val="bg1"/>
                </a:solidFill>
              </a:rPr>
              <a:t>, as ondas que tem frequência </a:t>
            </a:r>
            <a:r>
              <a:rPr lang="pt-BR" sz="3400" b="1" dirty="0" smtClean="0">
                <a:solidFill>
                  <a:schemeClr val="bg1"/>
                </a:solidFill>
              </a:rPr>
              <a:t>menor que 20Hz</a:t>
            </a:r>
            <a:r>
              <a:rPr lang="pt-BR" sz="3400" dirty="0" smtClean="0">
                <a:solidFill>
                  <a:schemeClr val="bg1"/>
                </a:solidFill>
              </a:rPr>
              <a:t>, e </a:t>
            </a:r>
            <a:r>
              <a:rPr lang="pt-BR" sz="3400" b="1" dirty="0" err="1" smtClean="0">
                <a:solidFill>
                  <a:schemeClr val="bg1"/>
                </a:solidFill>
              </a:rPr>
              <a:t>ultra-som</a:t>
            </a:r>
            <a:r>
              <a:rPr lang="pt-BR" sz="3400" dirty="0" smtClean="0">
                <a:solidFill>
                  <a:schemeClr val="bg1"/>
                </a:solidFill>
              </a:rPr>
              <a:t> as que possuem frequência </a:t>
            </a:r>
            <a:r>
              <a:rPr lang="pt-BR" sz="3400" b="1" dirty="0" smtClean="0">
                <a:solidFill>
                  <a:schemeClr val="bg1"/>
                </a:solidFill>
              </a:rPr>
              <a:t>acima de 20000Hz </a:t>
            </a:r>
            <a:r>
              <a:rPr lang="pt-BR" sz="3400" dirty="0" smtClean="0">
                <a:solidFill>
                  <a:schemeClr val="bg1"/>
                </a:solidFill>
              </a:rPr>
              <a:t>”.</a:t>
            </a:r>
            <a:r>
              <a:rPr lang="pt-BR" sz="1800" dirty="0" smtClean="0">
                <a:solidFill>
                  <a:schemeClr val="bg1"/>
                </a:solidFill>
              </a:rPr>
              <a:t/>
            </a:r>
            <a:br>
              <a:rPr lang="pt-BR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pt-BR" sz="1800" dirty="0" smtClean="0">
                <a:solidFill>
                  <a:schemeClr val="bg1"/>
                </a:solidFill>
              </a:rPr>
              <a:t>							                      </a:t>
            </a:r>
          </a:p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sz="1700" dirty="0" smtClean="0">
                <a:solidFill>
                  <a:schemeClr val="bg1"/>
                </a:solidFill>
              </a:rPr>
              <a:t> 								FONTE – SITE SÓ FÍSICA</a:t>
            </a:r>
            <a:endParaRPr lang="pt-BR" sz="1700" dirty="0">
              <a:solidFill>
                <a:schemeClr val="bg1"/>
              </a:solidFill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="" xmlns:a16="http://schemas.microsoft.com/office/drawing/2014/main" id="{FB8895DA-32D8-457E-AAAA-9C1F1CCC8336}"/>
              </a:ext>
            </a:extLst>
          </p:cNvPr>
          <p:cNvSpPr/>
          <p:nvPr/>
        </p:nvSpPr>
        <p:spPr>
          <a:xfrm>
            <a:off x="1573153" y="4265841"/>
            <a:ext cx="892591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+mj-lt"/>
              </a:rPr>
              <a:t>“Durante a propagação do som há </a:t>
            </a:r>
            <a:r>
              <a:rPr lang="pt-BR" sz="2800" b="1" dirty="0">
                <a:latin typeface="+mj-lt"/>
              </a:rPr>
              <a:t>transmissão de energia </a:t>
            </a:r>
            <a:r>
              <a:rPr lang="pt-BR" sz="2800" dirty="0">
                <a:latin typeface="+mj-lt"/>
              </a:rPr>
              <a:t>ao longo do meio de propagação</a:t>
            </a:r>
            <a:r>
              <a:rPr lang="pt-BR" sz="2800" dirty="0" smtClean="0">
                <a:latin typeface="+mj-lt"/>
              </a:rPr>
              <a:t>”.</a:t>
            </a:r>
          </a:p>
          <a:p>
            <a:pPr algn="ctr"/>
            <a:endParaRPr lang="pt-BR" sz="2800" dirty="0">
              <a:latin typeface="+mj-lt"/>
            </a:endParaRPr>
          </a:p>
          <a:p>
            <a:pPr algn="ctr"/>
            <a:r>
              <a:rPr lang="en-US" dirty="0">
                <a:latin typeface="+mj-lt"/>
              </a:rPr>
              <a:t>	</a:t>
            </a:r>
            <a:r>
              <a:rPr lang="pt-BR" dirty="0">
                <a:latin typeface="+mj-lt"/>
              </a:rPr>
              <a:t>								            				</a:t>
            </a:r>
            <a:r>
              <a:rPr lang="pt-BR" sz="1200" dirty="0" smtClean="0">
                <a:latin typeface="+mj-lt"/>
              </a:rPr>
              <a:t>FONTE</a:t>
            </a:r>
            <a:r>
              <a:rPr lang="pt-BR" sz="1200" dirty="0">
                <a:latin typeface="+mj-lt"/>
              </a:rPr>
              <a:t>: HTTP://WWW.FQ.PT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8DAD94FF-1789-4E38-A751-DCC9B1BDB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0737" y="5927834"/>
            <a:ext cx="919736" cy="930166"/>
          </a:xfrm>
          <a:prstGeom prst="rect">
            <a:avLst/>
          </a:prstGeom>
        </p:spPr>
      </p:pic>
      <p:sp>
        <p:nvSpPr>
          <p:cNvPr id="6" name="Espaço Reservado para Conteúdo 2">
            <a:extLst>
              <a:ext uri="{FF2B5EF4-FFF2-40B4-BE49-F238E27FC236}">
                <a16:creationId xmlns="" xmlns:a16="http://schemas.microsoft.com/office/drawing/2014/main" id="{A7C7F93F-AE89-438B-A8A8-26A08CCB9521}"/>
              </a:ext>
            </a:extLst>
          </p:cNvPr>
          <p:cNvSpPr txBox="1">
            <a:spLocks/>
          </p:cNvSpPr>
          <p:nvPr/>
        </p:nvSpPr>
        <p:spPr>
          <a:xfrm>
            <a:off x="5564230" y="534822"/>
            <a:ext cx="1337643" cy="406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14400" b="1" dirty="0"/>
              <a:t>SOM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/>
              <a:t>		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/>
              <a:t>						</a:t>
            </a:r>
            <a:endParaRPr lang="pt-BR" sz="1800" dirty="0"/>
          </a:p>
        </p:txBody>
      </p:sp>
    </p:spTree>
    <p:extLst>
      <p:ext uri="{BB962C8B-B14F-4D97-AF65-F5344CB8AC3E}">
        <p14:creationId xmlns="" xmlns:p14="http://schemas.microsoft.com/office/powerpoint/2010/main" val="18595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>
            <a:extLst>
              <a:ext uri="{FF2B5EF4-FFF2-40B4-BE49-F238E27FC236}">
                <a16:creationId xmlns="" xmlns:a16="http://schemas.microsoft.com/office/drawing/2014/main" id="{CE77EF3D-6165-40BE-AF01-EBD358657E4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34861" y="1536700"/>
            <a:ext cx="9699297" cy="326813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3000" dirty="0" smtClean="0"/>
              <a:t>“	</a:t>
            </a:r>
            <a:r>
              <a:rPr lang="pt-BR" sz="3000" b="1" dirty="0" smtClean="0">
                <a:solidFill>
                  <a:schemeClr val="bg1"/>
                </a:solidFill>
              </a:rPr>
              <a:t>ondas eletromagnéticas</a:t>
            </a:r>
            <a:r>
              <a:rPr lang="pt-BR" sz="3000" dirty="0" smtClean="0"/>
              <a:t>, luz visível, raio-X, micro-ondas, ondas de rádio… são geradas </a:t>
            </a:r>
            <a:r>
              <a:rPr lang="pt-BR" sz="3000" dirty="0"/>
              <a:t>por </a:t>
            </a:r>
            <a:r>
              <a:rPr lang="pt-BR" sz="3000" dirty="0">
                <a:solidFill>
                  <a:schemeClr val="bg1"/>
                </a:solidFill>
              </a:rPr>
              <a:t>cargas elétricas</a:t>
            </a:r>
            <a:r>
              <a:rPr lang="pt-BR" sz="3000" dirty="0"/>
              <a:t> oscilantes e sua propagação não depende do meio em que se encontram, podendo propagar-se no </a:t>
            </a:r>
            <a:r>
              <a:rPr lang="pt-BR" sz="3000" b="1" dirty="0">
                <a:solidFill>
                  <a:schemeClr val="bg1"/>
                </a:solidFill>
              </a:rPr>
              <a:t>vácuo</a:t>
            </a:r>
            <a:r>
              <a:rPr lang="pt-BR" sz="3000" dirty="0"/>
              <a:t> e em determinados meios materiais. </a:t>
            </a:r>
            <a:endParaRPr lang="pt-BR" sz="3000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pt-BR" sz="3000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3000" dirty="0" smtClean="0"/>
              <a:t>	Estas </a:t>
            </a:r>
            <a:r>
              <a:rPr lang="pt-BR" sz="3000" b="1" dirty="0" smtClean="0"/>
              <a:t>ondas</a:t>
            </a:r>
            <a:r>
              <a:rPr lang="pt-BR" sz="3000" dirty="0" smtClean="0"/>
              <a:t> podem ser </a:t>
            </a:r>
            <a:r>
              <a:rPr lang="pt-BR" sz="3000" dirty="0" smtClean="0">
                <a:solidFill>
                  <a:schemeClr val="bg1"/>
                </a:solidFill>
              </a:rPr>
              <a:t>captadas e </a:t>
            </a:r>
            <a:r>
              <a:rPr lang="pt-BR" sz="3000" b="1" dirty="0" smtClean="0">
                <a:solidFill>
                  <a:schemeClr val="bg1"/>
                </a:solidFill>
              </a:rPr>
              <a:t>transformadas em energia</a:t>
            </a:r>
            <a:r>
              <a:rPr lang="pt-BR" sz="3000" dirty="0" smtClean="0"/>
              <a:t>, em algo que possamos </a:t>
            </a:r>
            <a:r>
              <a:rPr lang="pt-BR" sz="3000" b="1" dirty="0" smtClean="0">
                <a:solidFill>
                  <a:schemeClr val="bg1"/>
                </a:solidFill>
              </a:rPr>
              <a:t>ouvir</a:t>
            </a:r>
            <a:r>
              <a:rPr lang="pt-BR" sz="3000" dirty="0" smtClean="0"/>
              <a:t> “ . </a:t>
            </a:r>
            <a:endParaRPr lang="pt-BR" sz="3000" dirty="0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8DAD94FF-1789-4E38-A751-DCC9B1BDB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0737" y="5927834"/>
            <a:ext cx="919736" cy="9301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537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0337" y="1504950"/>
            <a:ext cx="10820400" cy="46958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	</a:t>
            </a:r>
            <a:r>
              <a:rPr lang="pt-BR" sz="2800" dirty="0" smtClean="0">
                <a:solidFill>
                  <a:schemeClr val="bg1"/>
                </a:solidFill>
              </a:rPr>
              <a:t>Os </a:t>
            </a:r>
            <a:r>
              <a:rPr lang="pt-BR" sz="2800" dirty="0">
                <a:solidFill>
                  <a:schemeClr val="bg1"/>
                </a:solidFill>
              </a:rPr>
              <a:t>Vedas </a:t>
            </a:r>
            <a:r>
              <a:rPr lang="pt-BR" sz="2800" dirty="0" smtClean="0">
                <a:solidFill>
                  <a:schemeClr val="bg1"/>
                </a:solidFill>
              </a:rPr>
              <a:t>ensinam </a:t>
            </a:r>
            <a:r>
              <a:rPr lang="pt-BR" sz="2800" dirty="0">
                <a:solidFill>
                  <a:schemeClr val="bg1"/>
                </a:solidFill>
              </a:rPr>
              <a:t>que o som é uma vibração e uma onda. </a:t>
            </a:r>
            <a:r>
              <a:rPr lang="pt-BR" sz="2800" dirty="0" smtClean="0">
                <a:solidFill>
                  <a:schemeClr val="bg1"/>
                </a:solidFill>
              </a:rPr>
              <a:t>Pode </a:t>
            </a:r>
            <a:r>
              <a:rPr lang="pt-BR" sz="2800" dirty="0">
                <a:solidFill>
                  <a:schemeClr val="bg1"/>
                </a:solidFill>
              </a:rPr>
              <a:t>ser tanto </a:t>
            </a:r>
            <a:r>
              <a:rPr lang="pt-BR" sz="2800" b="1" dirty="0">
                <a:solidFill>
                  <a:schemeClr val="bg1"/>
                </a:solidFill>
              </a:rPr>
              <a:t>audível</a:t>
            </a:r>
            <a:r>
              <a:rPr lang="pt-BR" sz="2800" dirty="0">
                <a:solidFill>
                  <a:schemeClr val="bg1"/>
                </a:solidFill>
              </a:rPr>
              <a:t> quanto </a:t>
            </a:r>
            <a:r>
              <a:rPr lang="pt-BR" sz="2800" b="1" dirty="0">
                <a:solidFill>
                  <a:schemeClr val="bg1"/>
                </a:solidFill>
              </a:rPr>
              <a:t>inaudível</a:t>
            </a:r>
            <a:r>
              <a:rPr lang="pt-BR" sz="2800" dirty="0">
                <a:solidFill>
                  <a:schemeClr val="bg1"/>
                </a:solidFill>
              </a:rPr>
              <a:t> e é uma qualidade do Espaço ou Atmosfera Celeste. </a:t>
            </a:r>
            <a:endParaRPr lang="pt-BR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sz="2800" dirty="0" smtClean="0"/>
              <a:t>	Em </a:t>
            </a:r>
            <a:r>
              <a:rPr lang="pt-BR" sz="2800" dirty="0"/>
              <a:t>função disso o som pode viajar através do </a:t>
            </a:r>
            <a:r>
              <a:rPr lang="pt-BR" sz="2800" b="1" dirty="0"/>
              <a:t>vácuo </a:t>
            </a:r>
            <a:r>
              <a:rPr lang="pt-BR" sz="2800" dirty="0"/>
              <a:t>e os </a:t>
            </a:r>
            <a:r>
              <a:rPr lang="pt-BR" sz="2800" u="sng" dirty="0" smtClean="0"/>
              <a:t>sensitivos</a:t>
            </a:r>
            <a:r>
              <a:rPr lang="pt-BR" sz="2800" dirty="0" smtClean="0"/>
              <a:t> </a:t>
            </a:r>
            <a:r>
              <a:rPr lang="pt-BR" sz="2800" dirty="0"/>
              <a:t>podem </a:t>
            </a:r>
            <a:r>
              <a:rPr lang="pt-BR" sz="2800" u="sng" dirty="0"/>
              <a:t>ouvir</a:t>
            </a:r>
            <a:r>
              <a:rPr lang="pt-BR" sz="2800" dirty="0"/>
              <a:t> o som em seus </a:t>
            </a:r>
            <a:r>
              <a:rPr lang="pt-BR" sz="2800" u="sng" dirty="0"/>
              <a:t>corações</a:t>
            </a:r>
            <a:r>
              <a:rPr lang="pt-BR" sz="2800" dirty="0"/>
              <a:t>. </a:t>
            </a: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	</a:t>
            </a:r>
          </a:p>
          <a:p>
            <a:pPr marL="0" indent="0" algn="just">
              <a:buNone/>
            </a:pPr>
            <a:r>
              <a:rPr lang="pt-BR" sz="2800" dirty="0" smtClean="0"/>
              <a:t>	</a:t>
            </a:r>
            <a:r>
              <a:rPr lang="pt-BR" sz="2800" b="1" dirty="0" smtClean="0">
                <a:solidFill>
                  <a:schemeClr val="bg1"/>
                </a:solidFill>
              </a:rPr>
              <a:t>O SOM É DIVIDIDO EM QUATRO FASES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bg1"/>
                </a:solidFill>
              </a:rPr>
              <a:t>	</a:t>
            </a:r>
            <a:r>
              <a:rPr lang="pt-BR" sz="2800" dirty="0"/>
              <a:t>	</a:t>
            </a:r>
            <a:r>
              <a:rPr lang="pt-BR" sz="2800" dirty="0" smtClean="0"/>
              <a:t>“ Cada </a:t>
            </a:r>
            <a:r>
              <a:rPr lang="pt-BR" sz="2800" dirty="0"/>
              <a:t>nível do som corresponde a um nível de existência e a experiência de cada um ao som, depende de um aperfeiçoamento </a:t>
            </a:r>
            <a:r>
              <a:rPr lang="pt-BR" sz="2800" dirty="0" smtClean="0"/>
              <a:t>individual ”. </a:t>
            </a:r>
            <a:endParaRPr lang="pt-BR" sz="2800" dirty="0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8DAD94FF-1789-4E38-A751-DCC9B1BDB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0737" y="5927834"/>
            <a:ext cx="919736" cy="930166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556187" y="50363"/>
            <a:ext cx="901065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/>
              <a:t>O SOM </a:t>
            </a:r>
            <a:endParaRPr lang="pt-BR" sz="3000" b="1" dirty="0" smtClean="0"/>
          </a:p>
          <a:p>
            <a:pPr algn="ctr"/>
            <a:r>
              <a:rPr lang="pt-BR" sz="3000" b="1" dirty="0" smtClean="0"/>
              <a:t>SEGUNDO </a:t>
            </a:r>
            <a:r>
              <a:rPr lang="pt-BR" sz="3000" b="1" dirty="0"/>
              <a:t>O ENSINAMENTO VÉDICO</a:t>
            </a:r>
          </a:p>
          <a:p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123318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89565" y="930692"/>
            <a:ext cx="10701172" cy="59273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600" dirty="0">
                <a:solidFill>
                  <a:schemeClr val="bg1"/>
                </a:solidFill>
              </a:rPr>
              <a:t>♦ </a:t>
            </a:r>
            <a:r>
              <a:rPr lang="pt-BR" sz="2600" dirty="0" err="1">
                <a:solidFill>
                  <a:schemeClr val="bg1"/>
                </a:solidFill>
              </a:rPr>
              <a:t>Paraa-vaak</a:t>
            </a:r>
            <a:r>
              <a:rPr lang="pt-BR" sz="2600" dirty="0" smtClean="0">
                <a:solidFill>
                  <a:schemeClr val="bg1"/>
                </a:solidFill>
              </a:rPr>
              <a:t>:  </a:t>
            </a:r>
            <a:r>
              <a:rPr lang="pt-BR" sz="2600" dirty="0" smtClean="0"/>
              <a:t> </a:t>
            </a:r>
            <a:r>
              <a:rPr lang="pt-BR" sz="2600" dirty="0" err="1" smtClean="0"/>
              <a:t>Transcedental</a:t>
            </a:r>
            <a:r>
              <a:rPr lang="pt-BR" sz="2600" dirty="0" smtClean="0"/>
              <a:t>. Além dos sentidos. </a:t>
            </a:r>
            <a:r>
              <a:rPr lang="pt-BR" sz="2600" dirty="0"/>
              <a:t>Além dos poderes </a:t>
            </a:r>
            <a:r>
              <a:rPr lang="pt-BR" sz="2600" dirty="0" smtClean="0"/>
              <a:t>do conhecimento, Ação e Decisão – TURIYA- Almas Nobres</a:t>
            </a:r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r>
              <a:rPr lang="pt-BR" sz="2600" dirty="0"/>
              <a:t> </a:t>
            </a:r>
            <a:r>
              <a:rPr lang="pt-BR" sz="2600" dirty="0" smtClean="0">
                <a:solidFill>
                  <a:schemeClr val="bg1"/>
                </a:solidFill>
              </a:rPr>
              <a:t>♦ </a:t>
            </a:r>
            <a:r>
              <a:rPr lang="pt-BR" sz="2600" dirty="0" err="1">
                <a:solidFill>
                  <a:schemeClr val="bg1"/>
                </a:solidFill>
              </a:rPr>
              <a:t>Pashyanti-vaak</a:t>
            </a:r>
            <a:r>
              <a:rPr lang="pt-BR" sz="2600" dirty="0" smtClean="0">
                <a:solidFill>
                  <a:schemeClr val="bg1"/>
                </a:solidFill>
              </a:rPr>
              <a:t>:   </a:t>
            </a:r>
            <a:r>
              <a:rPr lang="pt-BR" sz="2600" dirty="0" smtClean="0"/>
              <a:t>Intelectual. Possui </a:t>
            </a:r>
            <a:r>
              <a:rPr lang="pt-BR" sz="2600" dirty="0"/>
              <a:t>qualidades tais como cor e forma. </a:t>
            </a:r>
            <a:r>
              <a:rPr lang="pt-BR" sz="2600" dirty="0" err="1" smtClean="0"/>
              <a:t>Visualisável</a:t>
            </a:r>
            <a:r>
              <a:rPr lang="pt-BR" sz="2600" dirty="0" smtClean="0"/>
              <a:t>. Poder de decisão. Sono Profundo. </a:t>
            </a:r>
            <a:r>
              <a:rPr lang="pt-BR" sz="2600" dirty="0"/>
              <a:t>Corresponde ao</a:t>
            </a:r>
            <a:r>
              <a:rPr lang="pt-BR" sz="2600" b="1" dirty="0"/>
              <a:t> </a:t>
            </a:r>
            <a:r>
              <a:rPr lang="pt-BR" sz="2600" b="1" dirty="0" err="1"/>
              <a:t>swah</a:t>
            </a:r>
            <a:r>
              <a:rPr lang="pt-BR" sz="2600" b="1" dirty="0"/>
              <a:t> </a:t>
            </a:r>
            <a:r>
              <a:rPr lang="pt-BR" sz="2600" dirty="0" smtClean="0"/>
              <a:t>- Umbigo. </a:t>
            </a:r>
          </a:p>
          <a:p>
            <a:pPr marL="0" indent="0">
              <a:buNone/>
            </a:pPr>
            <a:endParaRPr lang="pt-BR" sz="2600" dirty="0" smtClean="0"/>
          </a:p>
          <a:p>
            <a:pPr marL="0" indent="0">
              <a:buNone/>
            </a:pPr>
            <a:r>
              <a:rPr lang="pt-BR" sz="2600" dirty="0" smtClean="0">
                <a:solidFill>
                  <a:schemeClr val="bg1"/>
                </a:solidFill>
              </a:rPr>
              <a:t>♦ </a:t>
            </a:r>
            <a:r>
              <a:rPr lang="pt-BR" sz="2600" dirty="0" err="1">
                <a:solidFill>
                  <a:schemeClr val="bg1"/>
                </a:solidFill>
              </a:rPr>
              <a:t>Madhyamaa-vaak</a:t>
            </a:r>
            <a:r>
              <a:rPr lang="pt-BR" sz="2600" dirty="0" smtClean="0">
                <a:solidFill>
                  <a:schemeClr val="bg1"/>
                </a:solidFill>
              </a:rPr>
              <a:t>:   </a:t>
            </a:r>
            <a:r>
              <a:rPr lang="pt-BR" sz="2600" dirty="0" smtClean="0"/>
              <a:t>Mental. Poder do Conhecimento. Sonho. </a:t>
            </a:r>
            <a:r>
              <a:rPr lang="pt-BR" sz="2600" dirty="0"/>
              <a:t>Corresponde ao</a:t>
            </a:r>
            <a:r>
              <a:rPr lang="pt-BR" sz="2600" b="1" dirty="0"/>
              <a:t> </a:t>
            </a:r>
            <a:r>
              <a:rPr lang="pt-BR" sz="2600" b="1" dirty="0" err="1" smtClean="0"/>
              <a:t>bhuvah</a:t>
            </a:r>
            <a:r>
              <a:rPr lang="pt-BR" sz="2600" b="1" dirty="0" smtClean="0"/>
              <a:t> </a:t>
            </a:r>
            <a:r>
              <a:rPr lang="pt-BR" sz="2600" dirty="0" smtClean="0"/>
              <a:t>– Coração</a:t>
            </a:r>
          </a:p>
          <a:p>
            <a:pPr marL="0" indent="0">
              <a:buNone/>
            </a:pPr>
            <a:endParaRPr lang="pt-BR" sz="2600" dirty="0" smtClean="0"/>
          </a:p>
          <a:p>
            <a:pPr marL="0" indent="0">
              <a:buNone/>
            </a:pPr>
            <a:r>
              <a:rPr lang="pt-BR" sz="2600" dirty="0" smtClean="0">
                <a:solidFill>
                  <a:schemeClr val="bg1"/>
                </a:solidFill>
              </a:rPr>
              <a:t>♦ </a:t>
            </a:r>
            <a:r>
              <a:rPr lang="pt-BR" sz="2600" dirty="0" err="1">
                <a:solidFill>
                  <a:schemeClr val="bg1"/>
                </a:solidFill>
              </a:rPr>
              <a:t>Vaikhaari-vaak</a:t>
            </a:r>
            <a:r>
              <a:rPr lang="pt-BR" sz="2600" dirty="0" smtClean="0">
                <a:solidFill>
                  <a:schemeClr val="bg1"/>
                </a:solidFill>
              </a:rPr>
              <a:t>:   </a:t>
            </a:r>
            <a:r>
              <a:rPr lang="pt-BR" sz="2600" dirty="0" smtClean="0"/>
              <a:t>Físico. Poder da ação. Despertar. </a:t>
            </a:r>
            <a:r>
              <a:rPr lang="pt-BR" sz="2600" dirty="0"/>
              <a:t>Corresponde ao</a:t>
            </a:r>
            <a:r>
              <a:rPr lang="pt-BR" sz="2600" b="1" dirty="0"/>
              <a:t> </a:t>
            </a:r>
            <a:r>
              <a:rPr lang="pt-BR" sz="2600" b="1" dirty="0" err="1"/>
              <a:t>bhur</a:t>
            </a:r>
            <a:r>
              <a:rPr lang="pt-BR" sz="2600" b="1" dirty="0"/>
              <a:t> </a:t>
            </a:r>
            <a:r>
              <a:rPr lang="pt-BR" sz="2600" dirty="0" smtClean="0"/>
              <a:t>– Órgãos Vocais</a:t>
            </a:r>
            <a:endParaRPr lang="pt-BR" sz="2600" dirty="0"/>
          </a:p>
        </p:txBody>
      </p:sp>
      <p:sp>
        <p:nvSpPr>
          <p:cNvPr id="8" name="Espaço Reservado para Conteúdo 6"/>
          <p:cNvSpPr txBox="1">
            <a:spLocks/>
          </p:cNvSpPr>
          <p:nvPr/>
        </p:nvSpPr>
        <p:spPr>
          <a:xfrm>
            <a:off x="3813283" y="342178"/>
            <a:ext cx="4606817" cy="4769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3000" b="1" dirty="0" smtClean="0"/>
              <a:t>AS 4 FASES DO SOM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8DAD94FF-1789-4E38-A751-DCC9B1BDB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0737" y="5927834"/>
            <a:ext cx="919736" cy="9301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8741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TM03457515[[fn=Exibir]]</Template>
  <TotalTime>951</TotalTime>
  <Words>550</Words>
  <Application>Microsoft Office PowerPoint</Application>
  <PresentationFormat>Custom</PresentationFormat>
  <Paragraphs>113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View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RESSONÂNCIA </vt:lpstr>
      <vt:lpstr> “ Cada pensamento, cada palavra e cada ação têm seu reflexo, sua ressonância e sua reação. É um sinal de fraqueza culpar os outros por seus problemas. Você deve suportar as consequências das suas próprias ações ”.        </vt:lpstr>
      <vt:lpstr>  “ O silêncio é a fala do investigador espiritual. Fala doce e macia é a expressão do amor genuíno. O ódio grita, o medo berra, a vaidade trombeteia. Mas o amor canta canções de ninar; ele suaviza e acalma. Pratique o vocabulário do amor e desaprenda a linguagem do ódio e do desprezo ” . </vt:lpstr>
      <vt:lpstr>O PRANAVA OM</vt:lpstr>
      <vt:lpstr>                                                    OM            AUM </vt:lpstr>
      <vt:lpstr>“  SOHAM – EU SOU AQUILO  ” </vt:lpstr>
      <vt:lpstr>  BiBliografia  Manual dos Vedas – A Jornada Interior   BÍBLIA SAGRADA  https://www.sathyasai.org.br/estudos-basicos  https://www.sathyasai.org.br/vahinis  https://www.sathyasai.org.br/o-canto-vedico  http://mundoeducacao.bol.uol.com.br/fisica/o-que-som.htm  http://www.sofisica.com.br/conteudos/Ondulatoria/Acustica/som.php  https://www.revistaprosaversoearte.com/por-que-o-silencio-e-tao-importante-para-nosso-cérebro  https://www.crt-dresden.de/about-us - Universidade de DRESDEN , ALEMANHA.  http://www.sofisica.com.br   https://www.infopedia.pt </vt:lpstr>
      <vt:lpstr>“  QUE TODOS OS SERES DE  TODOS OS MUNDOS SEJAM FELIZES E BEM AVENTURADOS”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SOM DA CRIAÇÃO</dc:title>
  <dc:creator>Giovana Sbaraini</dc:creator>
  <cp:lastModifiedBy>Fernanda Medeiros</cp:lastModifiedBy>
  <cp:revision>106</cp:revision>
  <dcterms:created xsi:type="dcterms:W3CDTF">2018-03-08T01:00:03Z</dcterms:created>
  <dcterms:modified xsi:type="dcterms:W3CDTF">2018-05-14T19:03:52Z</dcterms:modified>
</cp:coreProperties>
</file>