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7" r:id="rId5"/>
    <p:sldId id="272" r:id="rId6"/>
    <p:sldId id="273" r:id="rId7"/>
    <p:sldId id="260" r:id="rId8"/>
    <p:sldId id="268" r:id="rId9"/>
    <p:sldId id="269" r:id="rId10"/>
    <p:sldId id="261" r:id="rId11"/>
    <p:sldId id="270" r:id="rId12"/>
    <p:sldId id="262" r:id="rId13"/>
    <p:sldId id="280" r:id="rId14"/>
    <p:sldId id="271" r:id="rId15"/>
    <p:sldId id="278" r:id="rId16"/>
    <p:sldId id="263" r:id="rId17"/>
    <p:sldId id="279" r:id="rId18"/>
    <p:sldId id="274" r:id="rId19"/>
    <p:sldId id="276" r:id="rId20"/>
    <p:sldId id="28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6600"/>
    <a:srgbClr val="1D9EFF"/>
    <a:srgbClr val="FF2121"/>
    <a:srgbClr val="00FF00"/>
    <a:srgbClr val="FF7111"/>
    <a:srgbClr val="FFA41D"/>
    <a:srgbClr val="FF99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70" d="100"/>
          <a:sy n="70" d="100"/>
        </p:scale>
        <p:origin x="-81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115418"/>
            <a:ext cx="10572000" cy="4357138"/>
          </a:xfrm>
        </p:spPr>
        <p:txBody>
          <a:bodyPr/>
          <a:lstStyle/>
          <a:p>
            <a:r>
              <a:rPr lang="pt-BR" b="0" dirty="0"/>
              <a:t/>
            </a:r>
            <a:br>
              <a:rPr lang="pt-BR" b="0" dirty="0"/>
            </a:br>
            <a:r>
              <a:rPr lang="pt-BR" dirty="0" smtClean="0"/>
              <a:t>Diretrizes </a:t>
            </a:r>
            <a:r>
              <a:rPr lang="pt-BR" dirty="0"/>
              <a:t>para </a:t>
            </a:r>
            <a:r>
              <a:rPr lang="pt-BR" b="0" dirty="0"/>
              <a:t/>
            </a:r>
            <a:br>
              <a:rPr lang="pt-BR" b="0" dirty="0"/>
            </a:br>
            <a:r>
              <a:rPr lang="pt-BR" dirty="0"/>
              <a:t>Auxílio em </a:t>
            </a:r>
            <a:r>
              <a:rPr lang="pt-BR" dirty="0" smtClean="0"/>
              <a:t>Calamidades</a:t>
            </a:r>
            <a:br>
              <a:rPr lang="pt-BR" dirty="0" smtClean="0"/>
            </a:br>
            <a:r>
              <a:rPr lang="pt-BR" dirty="0" smtClean="0"/>
              <a:t>Visão </a:t>
            </a:r>
            <a:r>
              <a:rPr lang="pt-BR" dirty="0" smtClean="0"/>
              <a:t>Geral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0" dirty="0" smtClean="0"/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Coordernação</a:t>
            </a:r>
            <a:r>
              <a:rPr lang="pt-B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 </a:t>
            </a:r>
            <a:r>
              <a:rPr lang="pt-B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</a:t>
            </a:r>
            <a:r>
              <a:rPr lang="pt-B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Auxílio em </a:t>
            </a:r>
            <a:r>
              <a:rPr lang="pt-B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Calamidades/CNAC – </a:t>
            </a:r>
            <a:r>
              <a:rPr lang="pt-B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Lirian</a:t>
            </a:r>
            <a:r>
              <a:rPr lang="pt-B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Freitas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592" y="6282953"/>
            <a:ext cx="10572000" cy="434974"/>
          </a:xfrm>
        </p:spPr>
        <p:txBody>
          <a:bodyPr>
            <a:normAutofit/>
          </a:bodyPr>
          <a:lstStyle/>
          <a:p>
            <a:r>
              <a:rPr lang="pt-BR" dirty="0" smtClean="0"/>
              <a:t>Organização Internacional </a:t>
            </a:r>
            <a:r>
              <a:rPr lang="pt-BR" dirty="0" err="1" smtClean="0"/>
              <a:t>Sathya</a:t>
            </a:r>
            <a:r>
              <a:rPr lang="pt-BR" dirty="0" smtClean="0"/>
              <a:t> Sai </a:t>
            </a:r>
            <a:r>
              <a:rPr lang="pt-BR" dirty="0" smtClean="0"/>
              <a:t>do </a:t>
            </a:r>
            <a:r>
              <a:rPr lang="pt-BR" dirty="0"/>
              <a:t>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1"/>
            <a:ext cx="10554574" cy="447959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Coordenador Nacional</a:t>
            </a:r>
            <a:endParaRPr lang="pt-BR" b="1" dirty="0" smtClean="0">
              <a:solidFill>
                <a:srgbClr val="FF0000"/>
              </a:solidFill>
            </a:endParaRPr>
          </a:p>
          <a:p>
            <a:pPr lvl="1"/>
            <a:r>
              <a:rPr lang="pt-BR" dirty="0" smtClean="0"/>
              <a:t>Interage com entidades externas e com a Coordenação Zonal;</a:t>
            </a:r>
          </a:p>
          <a:p>
            <a:pPr lvl="1"/>
            <a:r>
              <a:rPr lang="pt-BR" dirty="0" smtClean="0"/>
              <a:t>Avalia a ocorrência e recomenda à Coordenação Local (Âncora) o tipo </a:t>
            </a:r>
            <a:r>
              <a:rPr lang="pt-BR" dirty="0"/>
              <a:t>e nível de assistência </a:t>
            </a:r>
            <a:r>
              <a:rPr lang="pt-BR" dirty="0" smtClean="0"/>
              <a:t>necessária;</a:t>
            </a:r>
          </a:p>
          <a:p>
            <a:r>
              <a:rPr lang="pt-BR" b="1" dirty="0" smtClean="0"/>
              <a:t>Coordenador Local (Âncora)</a:t>
            </a:r>
          </a:p>
          <a:p>
            <a:pPr lvl="1"/>
            <a:r>
              <a:rPr lang="pt-BR" dirty="0" smtClean="0"/>
              <a:t>Direciona o </a:t>
            </a:r>
            <a:r>
              <a:rPr lang="pt-BR" dirty="0"/>
              <a:t>trabalho </a:t>
            </a:r>
            <a:r>
              <a:rPr lang="pt-BR" dirty="0" smtClean="0"/>
              <a:t>local e a estrutura para os </a:t>
            </a:r>
            <a:r>
              <a:rPr lang="pt-BR" dirty="0"/>
              <a:t>voluntários de sua </a:t>
            </a:r>
            <a:r>
              <a:rPr lang="pt-BR" dirty="0" smtClean="0"/>
              <a:t>equipe;</a:t>
            </a:r>
          </a:p>
          <a:p>
            <a:pPr lvl="1"/>
            <a:r>
              <a:rPr lang="pt-BR" dirty="0" smtClean="0"/>
              <a:t>Avalia o </a:t>
            </a:r>
            <a:r>
              <a:rPr lang="pt-BR" dirty="0"/>
              <a:t>local </a:t>
            </a:r>
            <a:r>
              <a:rPr lang="pt-BR" dirty="0" smtClean="0"/>
              <a:t>da ocorrência, define necessidades </a:t>
            </a:r>
            <a:r>
              <a:rPr lang="pt-BR" dirty="0"/>
              <a:t>específicas da </a:t>
            </a:r>
            <a:r>
              <a:rPr lang="pt-BR" dirty="0" smtClean="0"/>
              <a:t>área e as oportunidades </a:t>
            </a:r>
            <a:r>
              <a:rPr lang="pt-BR" dirty="0"/>
              <a:t>de </a:t>
            </a:r>
            <a:r>
              <a:rPr lang="pt-BR" dirty="0" smtClean="0"/>
              <a:t>serviço, estabelece a comunicação com </a:t>
            </a:r>
            <a:r>
              <a:rPr lang="pt-BR" dirty="0"/>
              <a:t>lideranças locais</a:t>
            </a:r>
            <a:r>
              <a:rPr lang="pt-BR" dirty="0" smtClean="0"/>
              <a:t>. </a:t>
            </a:r>
          </a:p>
          <a:p>
            <a:r>
              <a:rPr lang="pt-BR" b="1" dirty="0" smtClean="0"/>
              <a:t>Líder de Projeto e Voluntários</a:t>
            </a:r>
          </a:p>
          <a:p>
            <a:pPr lvl="1"/>
            <a:r>
              <a:rPr lang="pt-BR" dirty="0" smtClean="0"/>
              <a:t>Líderes </a:t>
            </a:r>
            <a:r>
              <a:rPr lang="pt-BR" dirty="0"/>
              <a:t>de </a:t>
            </a:r>
            <a:r>
              <a:rPr lang="pt-BR" dirty="0" smtClean="0"/>
              <a:t>Projeto </a:t>
            </a:r>
            <a:r>
              <a:rPr lang="pt-BR" dirty="0"/>
              <a:t>são designados para iniciativas específicas </a:t>
            </a:r>
            <a:r>
              <a:rPr lang="pt-BR" dirty="0" smtClean="0"/>
              <a:t>à frente das equipes de voluntários;</a:t>
            </a:r>
          </a:p>
          <a:p>
            <a:pPr lvl="1" algn="just"/>
            <a:r>
              <a:rPr lang="pt-BR" dirty="0"/>
              <a:t>V</a:t>
            </a:r>
            <a:r>
              <a:rPr lang="pt-BR" dirty="0" smtClean="0"/>
              <a:t>oluntários Gerais </a:t>
            </a:r>
            <a:r>
              <a:rPr lang="pt-BR" dirty="0"/>
              <a:t>oferecem apoio </a:t>
            </a:r>
            <a:r>
              <a:rPr lang="pt-BR" dirty="0" smtClean="0"/>
              <a:t>às </a:t>
            </a:r>
            <a:r>
              <a:rPr lang="pt-BR" dirty="0"/>
              <a:t>demais atividades de socorro que se estendem além das necessidades imediatas de </a:t>
            </a:r>
            <a:r>
              <a:rPr lang="pt-BR" dirty="0" smtClean="0"/>
              <a:t>resgate;</a:t>
            </a:r>
          </a:p>
          <a:p>
            <a:pPr lvl="1" algn="just"/>
            <a:r>
              <a:rPr lang="pt-BR" dirty="0"/>
              <a:t>V</a:t>
            </a:r>
            <a:r>
              <a:rPr lang="pt-BR" dirty="0" smtClean="0"/>
              <a:t>oluntários </a:t>
            </a:r>
            <a:r>
              <a:rPr lang="pt-BR" dirty="0"/>
              <a:t>de </a:t>
            </a:r>
            <a:r>
              <a:rPr lang="pt-BR" dirty="0" smtClean="0"/>
              <a:t>Resgate </a:t>
            </a:r>
            <a:r>
              <a:rPr lang="pt-BR" dirty="0"/>
              <a:t>são </a:t>
            </a:r>
            <a:r>
              <a:rPr lang="pt-BR" dirty="0" smtClean="0"/>
              <a:t>aqueles com </a:t>
            </a:r>
            <a:r>
              <a:rPr lang="pt-BR" dirty="0"/>
              <a:t>experiência </a:t>
            </a:r>
            <a:r>
              <a:rPr lang="pt-BR" dirty="0" smtClean="0"/>
              <a:t>de </a:t>
            </a:r>
            <a:r>
              <a:rPr lang="pt-BR" dirty="0"/>
              <a:t>operações </a:t>
            </a:r>
            <a:r>
              <a:rPr lang="pt-BR" dirty="0" smtClean="0"/>
              <a:t>em desastres</a:t>
            </a:r>
            <a:r>
              <a:rPr lang="pt-BR" dirty="0"/>
              <a:t>, incluindo profissionais de saúde e serviço </a:t>
            </a:r>
            <a:r>
              <a:rPr lang="pt-BR" dirty="0" smtClean="0"/>
              <a:t>social.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1"/>
            <a:ext cx="10554574" cy="447959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Coordenador Nacional: </a:t>
            </a:r>
            <a:endParaRPr lang="pt-BR" b="1" dirty="0" smtClean="0">
              <a:solidFill>
                <a:srgbClr val="FF0000"/>
              </a:solidFill>
            </a:endParaRPr>
          </a:p>
          <a:p>
            <a:pPr lvl="1"/>
            <a:r>
              <a:rPr lang="pt-BR" dirty="0" smtClean="0"/>
              <a:t>Interage com </a:t>
            </a:r>
            <a:r>
              <a:rPr lang="pt-BR" u="sng" dirty="0" smtClean="0"/>
              <a:t>entidades externas</a:t>
            </a:r>
            <a:r>
              <a:rPr lang="pt-BR" dirty="0" smtClean="0"/>
              <a:t> e com a Coordenação Zonal;</a:t>
            </a:r>
          </a:p>
          <a:p>
            <a:pPr lvl="1"/>
            <a:r>
              <a:rPr lang="pt-BR" dirty="0" smtClean="0"/>
              <a:t>Avalia a ocorrência e recomenda à Coordenação Local (Âncora) o tipo </a:t>
            </a:r>
            <a:r>
              <a:rPr lang="pt-BR" dirty="0"/>
              <a:t>e nível de assistência </a:t>
            </a:r>
            <a:r>
              <a:rPr lang="pt-BR" dirty="0" smtClean="0"/>
              <a:t>necessária;</a:t>
            </a:r>
          </a:p>
          <a:p>
            <a:r>
              <a:rPr lang="pt-BR" b="1" dirty="0" smtClean="0"/>
              <a:t>Coordenador Local (Âncora):</a:t>
            </a:r>
          </a:p>
          <a:p>
            <a:pPr lvl="1"/>
            <a:r>
              <a:rPr lang="pt-BR" dirty="0"/>
              <a:t>Direciona o trabalho local e a estrutura para os voluntários de sua equipe;</a:t>
            </a:r>
          </a:p>
          <a:p>
            <a:pPr lvl="1"/>
            <a:r>
              <a:rPr lang="pt-BR" dirty="0"/>
              <a:t>Avalia o local da ocorrência, define necessidades específicas da área e as oportunidades de serviço, estabelece a comunicação com lideranças locais. </a:t>
            </a:r>
          </a:p>
          <a:p>
            <a:r>
              <a:rPr lang="pt-BR" b="1" dirty="0" smtClean="0"/>
              <a:t>Líder de Projeto e Voluntário:</a:t>
            </a:r>
          </a:p>
          <a:p>
            <a:pPr lvl="1"/>
            <a:r>
              <a:rPr lang="pt-BR" dirty="0" smtClean="0"/>
              <a:t>Líderes </a:t>
            </a:r>
            <a:r>
              <a:rPr lang="pt-BR" dirty="0"/>
              <a:t>de </a:t>
            </a:r>
            <a:r>
              <a:rPr lang="pt-BR" dirty="0" smtClean="0"/>
              <a:t>Projeto </a:t>
            </a:r>
            <a:r>
              <a:rPr lang="pt-BR" dirty="0"/>
              <a:t>são designados para iniciativas específicas </a:t>
            </a:r>
            <a:r>
              <a:rPr lang="pt-BR" dirty="0" smtClean="0"/>
              <a:t>à frente das equipes de voluntários;</a:t>
            </a:r>
          </a:p>
          <a:p>
            <a:pPr lvl="1" algn="just"/>
            <a:r>
              <a:rPr lang="pt-BR" u="sng" dirty="0"/>
              <a:t>V</a:t>
            </a:r>
            <a:r>
              <a:rPr lang="pt-BR" u="sng" dirty="0" smtClean="0"/>
              <a:t>oluntários Gerais </a:t>
            </a:r>
            <a:r>
              <a:rPr lang="pt-BR" u="sng" dirty="0"/>
              <a:t>oferecem apoio </a:t>
            </a:r>
            <a:r>
              <a:rPr lang="pt-BR" u="sng" dirty="0" smtClean="0"/>
              <a:t>às </a:t>
            </a:r>
            <a:r>
              <a:rPr lang="pt-BR" u="sng" dirty="0"/>
              <a:t>demais atividades de socorro que se estendem além das necessidades imediatas de </a:t>
            </a:r>
            <a:r>
              <a:rPr lang="pt-BR" u="sng" dirty="0" smtClean="0"/>
              <a:t>resgate;</a:t>
            </a:r>
          </a:p>
          <a:p>
            <a:pPr lvl="1" algn="just"/>
            <a:r>
              <a:rPr lang="pt-BR" dirty="0"/>
              <a:t>V</a:t>
            </a:r>
            <a:r>
              <a:rPr lang="pt-BR" dirty="0" smtClean="0"/>
              <a:t>oluntários </a:t>
            </a:r>
            <a:r>
              <a:rPr lang="pt-BR" dirty="0"/>
              <a:t>de </a:t>
            </a:r>
            <a:r>
              <a:rPr lang="pt-BR" dirty="0" smtClean="0"/>
              <a:t>Resgate </a:t>
            </a:r>
            <a:r>
              <a:rPr lang="pt-BR" dirty="0"/>
              <a:t>são </a:t>
            </a:r>
            <a:r>
              <a:rPr lang="pt-BR" dirty="0" smtClean="0"/>
              <a:t>aqueles com </a:t>
            </a:r>
            <a:r>
              <a:rPr lang="pt-BR" dirty="0"/>
              <a:t>experiência </a:t>
            </a:r>
            <a:r>
              <a:rPr lang="pt-BR" dirty="0" smtClean="0"/>
              <a:t>de </a:t>
            </a:r>
            <a:r>
              <a:rPr lang="pt-BR" dirty="0"/>
              <a:t>operações </a:t>
            </a:r>
            <a:r>
              <a:rPr lang="pt-BR" dirty="0" smtClean="0"/>
              <a:t>em desastres</a:t>
            </a:r>
            <a:r>
              <a:rPr lang="pt-BR" dirty="0"/>
              <a:t>, incluindo profissionais de saúde e serviço </a:t>
            </a:r>
            <a:r>
              <a:rPr lang="pt-BR" dirty="0" smtClean="0"/>
              <a:t>social.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7361" y="3616656"/>
            <a:ext cx="10891349" cy="237471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27361" y="6100549"/>
            <a:ext cx="10891349" cy="507624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7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1"/>
            <a:ext cx="10554574" cy="4479596"/>
          </a:xfrm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Critérios para Seleção:</a:t>
            </a:r>
          </a:p>
          <a:p>
            <a:pPr lvl="1" algn="just"/>
            <a:r>
              <a:rPr lang="pt-BR" b="1" dirty="0"/>
              <a:t>Coordenadores, Líderes e Voluntários </a:t>
            </a:r>
            <a:r>
              <a:rPr lang="pt-BR" dirty="0"/>
              <a:t>devem ter mais de 18 anos, conhecer os princípios essenciais e o código de conduta </a:t>
            </a:r>
            <a:r>
              <a:rPr lang="pt-BR" dirty="0" err="1"/>
              <a:t>Sathya</a:t>
            </a:r>
            <a:r>
              <a:rPr lang="pt-BR" dirty="0"/>
              <a:t> Sai, os </a:t>
            </a:r>
            <a:r>
              <a:rPr lang="pt-BR" dirty="0" smtClean="0"/>
              <a:t>detalhes </a:t>
            </a:r>
            <a:r>
              <a:rPr lang="pt-BR" dirty="0"/>
              <a:t>organizacionais da OISS e as diretrizes do CIAC;</a:t>
            </a:r>
          </a:p>
          <a:p>
            <a:pPr lvl="1" algn="just"/>
            <a:r>
              <a:rPr lang="pt-BR" b="1" dirty="0"/>
              <a:t>Coordenadores e Líderes </a:t>
            </a:r>
            <a:r>
              <a:rPr lang="pt-BR" dirty="0"/>
              <a:t>devem ser membros ativos, com </a:t>
            </a:r>
            <a:r>
              <a:rPr lang="pt-BR" dirty="0" smtClean="0"/>
              <a:t>experiência e </a:t>
            </a:r>
            <a:r>
              <a:rPr lang="pt-BR" dirty="0"/>
              <a:t>participação </a:t>
            </a:r>
            <a:r>
              <a:rPr lang="pt-BR" dirty="0" smtClean="0"/>
              <a:t>em </a:t>
            </a:r>
            <a:r>
              <a:rPr lang="pt-BR" dirty="0"/>
              <a:t>atividades de </a:t>
            </a:r>
            <a:r>
              <a:rPr lang="pt-BR" dirty="0" smtClean="0"/>
              <a:t>Serviço, </a:t>
            </a:r>
            <a:r>
              <a:rPr lang="pt-BR" dirty="0"/>
              <a:t>e </a:t>
            </a:r>
            <a:r>
              <a:rPr lang="pt-BR" dirty="0" smtClean="0"/>
              <a:t>recomendados </a:t>
            </a:r>
            <a:r>
              <a:rPr lang="pt-BR" dirty="0"/>
              <a:t>pelas lideranças da OISS;</a:t>
            </a:r>
          </a:p>
          <a:p>
            <a:pPr lvl="1" algn="just"/>
            <a:r>
              <a:rPr lang="pt-BR" b="1" dirty="0"/>
              <a:t>Voluntários</a:t>
            </a:r>
            <a:r>
              <a:rPr lang="pt-BR" dirty="0"/>
              <a:t> devem ser </a:t>
            </a:r>
            <a:r>
              <a:rPr lang="pt-BR" u="sng" dirty="0"/>
              <a:t>membros da </a:t>
            </a:r>
            <a:r>
              <a:rPr lang="pt-BR" u="sng" dirty="0" smtClean="0"/>
              <a:t>OISS </a:t>
            </a:r>
            <a:r>
              <a:rPr lang="pt-BR" u="sng" dirty="0"/>
              <a:t>ou recomendados</a:t>
            </a:r>
            <a:r>
              <a:rPr lang="pt-BR" dirty="0"/>
              <a:t> por dirigentes do Centro ou Grupo </a:t>
            </a:r>
            <a:r>
              <a:rPr lang="pt-BR" dirty="0" smtClean="0"/>
              <a:t>Sai.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Capacitação e Treinamento:</a:t>
            </a:r>
          </a:p>
          <a:p>
            <a:pPr lvl="1"/>
            <a:r>
              <a:rPr lang="pt-BR" b="1" dirty="0" smtClean="0"/>
              <a:t>Treinamento</a:t>
            </a:r>
            <a:r>
              <a:rPr lang="pt-BR" dirty="0" smtClean="0"/>
              <a:t> de Primeiros Socorros em instituições credenciadas;</a:t>
            </a:r>
          </a:p>
          <a:p>
            <a:pPr lvl="1" algn="just"/>
            <a:r>
              <a:rPr lang="pt-BR" b="1" dirty="0"/>
              <a:t>Conhecimento</a:t>
            </a:r>
            <a:r>
              <a:rPr lang="pt-BR" dirty="0"/>
              <a:t> </a:t>
            </a:r>
            <a:r>
              <a:rPr lang="pt-BR" dirty="0" smtClean="0"/>
              <a:t>sobre </a:t>
            </a:r>
            <a:r>
              <a:rPr lang="pt-BR" dirty="0"/>
              <a:t>Leis e Regulamentações aplicáveis no auxílio à calamidades; </a:t>
            </a:r>
          </a:p>
          <a:p>
            <a:pPr lvl="1" algn="just"/>
            <a:r>
              <a:rPr lang="pt-BR" b="1" dirty="0"/>
              <a:t>Conhecimento </a:t>
            </a:r>
            <a:r>
              <a:rPr lang="pt-BR" dirty="0"/>
              <a:t>sobre Prevenção, Identificação e Gerenciamento de Riscos;</a:t>
            </a:r>
          </a:p>
          <a:p>
            <a:pPr lvl="1" algn="just"/>
            <a:r>
              <a:rPr lang="pt-BR" b="1" dirty="0"/>
              <a:t>Conhecimento</a:t>
            </a:r>
            <a:r>
              <a:rPr lang="pt-BR" dirty="0"/>
              <a:t> sobre Psicologia de Desastres;</a:t>
            </a:r>
          </a:p>
          <a:p>
            <a:pPr lvl="1" algn="just"/>
            <a:r>
              <a:rPr lang="pt-BR" b="1" dirty="0"/>
              <a:t>Certificação</a:t>
            </a:r>
            <a:r>
              <a:rPr lang="pt-BR" dirty="0"/>
              <a:t> em instituições credenciadas no atendimento básico a desastres para Voluntários de Resgate.</a:t>
            </a:r>
          </a:p>
        </p:txBody>
      </p:sp>
    </p:spTree>
    <p:extLst>
      <p:ext uri="{BB962C8B-B14F-4D97-AF65-F5344CB8AC3E}">
        <p14:creationId xmlns:p14="http://schemas.microsoft.com/office/powerpoint/2010/main" val="910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1"/>
            <a:ext cx="10554574" cy="4479596"/>
          </a:xfrm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Critérios para Seleção:</a:t>
            </a:r>
          </a:p>
          <a:p>
            <a:pPr lvl="1" algn="just"/>
            <a:r>
              <a:rPr lang="pt-BR" b="1" dirty="0"/>
              <a:t>Coordenadores, Líderes e Voluntários </a:t>
            </a:r>
            <a:r>
              <a:rPr lang="pt-BR" dirty="0"/>
              <a:t>devem ter mais de 18 anos, conhecer os princípios essenciais e o código de conduta </a:t>
            </a:r>
            <a:r>
              <a:rPr lang="pt-BR" dirty="0" err="1"/>
              <a:t>Sathya</a:t>
            </a:r>
            <a:r>
              <a:rPr lang="pt-BR" dirty="0"/>
              <a:t> Sai, os </a:t>
            </a:r>
            <a:r>
              <a:rPr lang="pt-BR" dirty="0" smtClean="0"/>
              <a:t>detalhes </a:t>
            </a:r>
            <a:r>
              <a:rPr lang="pt-BR" dirty="0"/>
              <a:t>organizacionais da OISS e as diretrizes do CIAC;</a:t>
            </a:r>
          </a:p>
          <a:p>
            <a:pPr lvl="1" algn="just"/>
            <a:r>
              <a:rPr lang="pt-BR" b="1" dirty="0"/>
              <a:t>Coordenadores e Líderes </a:t>
            </a:r>
            <a:r>
              <a:rPr lang="pt-BR" dirty="0"/>
              <a:t>devem ser membros ativos, com experiência e participação em atividades de Serviço, e recomendados pelas lideranças da OISS;</a:t>
            </a:r>
          </a:p>
          <a:p>
            <a:pPr lvl="1" algn="just"/>
            <a:r>
              <a:rPr lang="pt-BR" b="1" dirty="0" smtClean="0"/>
              <a:t>Voluntários</a:t>
            </a:r>
            <a:r>
              <a:rPr lang="pt-BR" dirty="0" smtClean="0"/>
              <a:t> </a:t>
            </a:r>
            <a:r>
              <a:rPr lang="pt-BR" dirty="0"/>
              <a:t>devem ser </a:t>
            </a:r>
            <a:r>
              <a:rPr lang="pt-BR" u="sng" dirty="0"/>
              <a:t>membros da </a:t>
            </a:r>
            <a:r>
              <a:rPr lang="pt-BR" u="sng" dirty="0" smtClean="0"/>
              <a:t>OISS </a:t>
            </a:r>
            <a:r>
              <a:rPr lang="pt-BR" u="sng" dirty="0"/>
              <a:t>ou recomendados</a:t>
            </a:r>
            <a:r>
              <a:rPr lang="pt-BR" dirty="0"/>
              <a:t> por dirigentes do Centro ou Grupo </a:t>
            </a:r>
            <a:r>
              <a:rPr lang="pt-BR" dirty="0" smtClean="0"/>
              <a:t>Sai.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Capacitação e Treinamento:</a:t>
            </a:r>
          </a:p>
          <a:p>
            <a:pPr lvl="1"/>
            <a:r>
              <a:rPr lang="pt-BR" dirty="0" smtClean="0"/>
              <a:t>Treinamento de </a:t>
            </a:r>
            <a:r>
              <a:rPr lang="pt-BR" u="sng" dirty="0" smtClean="0"/>
              <a:t>Primeiros Socorros</a:t>
            </a:r>
            <a:r>
              <a:rPr lang="pt-BR" dirty="0" smtClean="0"/>
              <a:t> em instituições credenciadas;</a:t>
            </a:r>
          </a:p>
          <a:p>
            <a:pPr lvl="1" algn="just"/>
            <a:r>
              <a:rPr lang="pt-BR" dirty="0"/>
              <a:t>Conhecimento </a:t>
            </a:r>
            <a:r>
              <a:rPr lang="pt-BR" dirty="0" smtClean="0"/>
              <a:t>sobre </a:t>
            </a:r>
            <a:r>
              <a:rPr lang="pt-BR" dirty="0"/>
              <a:t>Leis e Regulamentações aplicáveis no auxílio à calamidades; </a:t>
            </a:r>
          </a:p>
          <a:p>
            <a:pPr lvl="1" algn="just"/>
            <a:r>
              <a:rPr lang="pt-BR" dirty="0"/>
              <a:t>Conhecimento sobre Prevenção, Identificação e Gerenciamento de Riscos;</a:t>
            </a:r>
          </a:p>
          <a:p>
            <a:pPr lvl="1" algn="just"/>
            <a:r>
              <a:rPr lang="pt-BR" dirty="0"/>
              <a:t>Conhecimento sobre Psicologia de Desastres;</a:t>
            </a:r>
          </a:p>
          <a:p>
            <a:pPr lvl="1" algn="just"/>
            <a:r>
              <a:rPr lang="pt-BR" dirty="0"/>
              <a:t>Certificação em instituições credenciadas no atendimento básico a desastres para Voluntários de Resgate.</a:t>
            </a:r>
          </a:p>
        </p:txBody>
      </p:sp>
      <p:sp>
        <p:nvSpPr>
          <p:cNvPr id="4" name="Texto explicativo retangular 3"/>
          <p:cNvSpPr/>
          <p:nvPr/>
        </p:nvSpPr>
        <p:spPr>
          <a:xfrm>
            <a:off x="5472703" y="3712200"/>
            <a:ext cx="3002551" cy="1050876"/>
          </a:xfrm>
          <a:prstGeom prst="wedgeRectCallout">
            <a:avLst>
              <a:gd name="adj1" fmla="val -85223"/>
              <a:gd name="adj2" fmla="val 5847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FF0000"/>
                </a:solidFill>
              </a:rPr>
              <a:t>Atendendo inclusive aos Centros e Grupos Sai.</a:t>
            </a:r>
          </a:p>
        </p:txBody>
      </p:sp>
    </p:spTree>
    <p:extLst>
      <p:ext uri="{BB962C8B-B14F-4D97-AF65-F5344CB8AC3E}">
        <p14:creationId xmlns:p14="http://schemas.microsoft.com/office/powerpoint/2010/main" val="9440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1"/>
            <a:ext cx="10554574" cy="4479596"/>
          </a:xfrm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Critérios para Seleção:</a:t>
            </a:r>
          </a:p>
          <a:p>
            <a:pPr lvl="1" algn="just"/>
            <a:r>
              <a:rPr lang="pt-BR" b="1" dirty="0"/>
              <a:t>Coordenadores, Líderes e Voluntários </a:t>
            </a:r>
            <a:r>
              <a:rPr lang="pt-BR" dirty="0"/>
              <a:t>devem ter mais de 18 anos, conhecer os princípios essenciais e o código de conduta </a:t>
            </a:r>
            <a:r>
              <a:rPr lang="pt-BR" dirty="0" err="1"/>
              <a:t>Sathya</a:t>
            </a:r>
            <a:r>
              <a:rPr lang="pt-BR" dirty="0"/>
              <a:t> Sai, os </a:t>
            </a:r>
            <a:r>
              <a:rPr lang="pt-BR" dirty="0" smtClean="0"/>
              <a:t>detalhes </a:t>
            </a:r>
            <a:r>
              <a:rPr lang="pt-BR" dirty="0"/>
              <a:t>organizacionais da OISS e as diretrizes do CIAC;</a:t>
            </a:r>
          </a:p>
          <a:p>
            <a:pPr lvl="1" algn="just"/>
            <a:r>
              <a:rPr lang="pt-BR" b="1" dirty="0"/>
              <a:t>Coordenadores e Líderes </a:t>
            </a:r>
            <a:r>
              <a:rPr lang="pt-BR" dirty="0"/>
              <a:t>devem ser membros ativos, com pelo menos dois anos de experiência na participação de atividades de </a:t>
            </a:r>
            <a:r>
              <a:rPr lang="pt-BR" dirty="0" smtClean="0"/>
              <a:t>Serviço </a:t>
            </a:r>
            <a:r>
              <a:rPr lang="pt-BR" dirty="0"/>
              <a:t>e </a:t>
            </a:r>
            <a:r>
              <a:rPr lang="pt-BR" dirty="0" smtClean="0"/>
              <a:t>recomendados </a:t>
            </a:r>
            <a:r>
              <a:rPr lang="pt-BR" dirty="0"/>
              <a:t>pelas lideranças da OISS;</a:t>
            </a:r>
          </a:p>
          <a:p>
            <a:pPr lvl="1" algn="just"/>
            <a:r>
              <a:rPr lang="pt-BR" b="1" dirty="0"/>
              <a:t>Voluntários</a:t>
            </a:r>
            <a:r>
              <a:rPr lang="pt-BR" dirty="0"/>
              <a:t> devem ser </a:t>
            </a:r>
            <a:r>
              <a:rPr lang="pt-BR" u="sng" dirty="0"/>
              <a:t>membros da </a:t>
            </a:r>
            <a:r>
              <a:rPr lang="pt-BR" u="sng" dirty="0" smtClean="0"/>
              <a:t>OISS </a:t>
            </a:r>
            <a:r>
              <a:rPr lang="pt-BR" u="sng" dirty="0"/>
              <a:t>ou recomendados</a:t>
            </a:r>
            <a:r>
              <a:rPr lang="pt-BR" dirty="0"/>
              <a:t> por dirigentes do Centro ou Grupo </a:t>
            </a:r>
            <a:r>
              <a:rPr lang="pt-BR" dirty="0" smtClean="0"/>
              <a:t>Sai.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Capacitação e Treinamento:</a:t>
            </a:r>
          </a:p>
          <a:p>
            <a:pPr lvl="1"/>
            <a:r>
              <a:rPr lang="pt-BR" dirty="0" smtClean="0"/>
              <a:t>Treinamento de Primeiros Socorros em instituições credenciadas;</a:t>
            </a:r>
          </a:p>
          <a:p>
            <a:pPr lvl="1" algn="just"/>
            <a:r>
              <a:rPr lang="pt-BR" dirty="0"/>
              <a:t>Conhecimento </a:t>
            </a:r>
            <a:r>
              <a:rPr lang="pt-BR" dirty="0" smtClean="0"/>
              <a:t>sobre </a:t>
            </a:r>
            <a:r>
              <a:rPr lang="pt-BR" dirty="0"/>
              <a:t>Leis e Regulamentações aplicáveis no auxílio à calamidades; </a:t>
            </a:r>
          </a:p>
          <a:p>
            <a:pPr lvl="1" algn="just"/>
            <a:r>
              <a:rPr lang="pt-BR" dirty="0"/>
              <a:t>Conhecimento sobre Prevenção, Identificação e Gerenciamento de Riscos;</a:t>
            </a:r>
          </a:p>
          <a:p>
            <a:pPr lvl="1" algn="just"/>
            <a:r>
              <a:rPr lang="pt-BR" dirty="0"/>
              <a:t>Conhecimento sobre Psicologia de Desastres;</a:t>
            </a:r>
          </a:p>
          <a:p>
            <a:pPr lvl="1" algn="just"/>
            <a:r>
              <a:rPr lang="pt-BR" dirty="0"/>
              <a:t>Certificação em instituições credenciadas no atendimento básico a desastres para Voluntários de Resgate.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7361" y="4824483"/>
            <a:ext cx="10891349" cy="1207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7361" y="6196083"/>
            <a:ext cx="10891349" cy="412089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1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1"/>
            <a:ext cx="10554574" cy="4479596"/>
          </a:xfrm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Critérios para Seleção:</a:t>
            </a:r>
          </a:p>
          <a:p>
            <a:pPr lvl="1" algn="just"/>
            <a:r>
              <a:rPr lang="pt-BR" b="1" dirty="0"/>
              <a:t>Coordenadores, Líderes e Voluntários </a:t>
            </a:r>
            <a:r>
              <a:rPr lang="pt-BR" dirty="0"/>
              <a:t>devem ter mais de 18 anos, conhecer os princípios essenciais e o código de conduta </a:t>
            </a:r>
            <a:r>
              <a:rPr lang="pt-BR" dirty="0" err="1"/>
              <a:t>Sathya</a:t>
            </a:r>
            <a:r>
              <a:rPr lang="pt-BR" dirty="0"/>
              <a:t> Sai, os </a:t>
            </a:r>
            <a:r>
              <a:rPr lang="pt-BR" dirty="0" smtClean="0"/>
              <a:t>detalhes </a:t>
            </a:r>
            <a:r>
              <a:rPr lang="pt-BR" dirty="0"/>
              <a:t>organizacionais da OISS e as diretrizes do CIAC;</a:t>
            </a:r>
          </a:p>
          <a:p>
            <a:pPr lvl="1" algn="just"/>
            <a:r>
              <a:rPr lang="pt-BR" b="1" dirty="0"/>
              <a:t>Coordenadores e Líderes </a:t>
            </a:r>
            <a:r>
              <a:rPr lang="pt-BR" dirty="0"/>
              <a:t>devem ser membros ativos, com pelo menos dois anos de experiência na participação de atividades de </a:t>
            </a:r>
            <a:r>
              <a:rPr lang="pt-BR" dirty="0" smtClean="0"/>
              <a:t>Serviço </a:t>
            </a:r>
            <a:r>
              <a:rPr lang="pt-BR" dirty="0"/>
              <a:t>e </a:t>
            </a:r>
            <a:r>
              <a:rPr lang="pt-BR" dirty="0" smtClean="0"/>
              <a:t>recomendados </a:t>
            </a:r>
            <a:r>
              <a:rPr lang="pt-BR" dirty="0"/>
              <a:t>pelas lideranças da OISS;</a:t>
            </a:r>
          </a:p>
          <a:p>
            <a:pPr lvl="1" algn="just"/>
            <a:r>
              <a:rPr lang="pt-BR" b="1" dirty="0"/>
              <a:t>Voluntários</a:t>
            </a:r>
            <a:r>
              <a:rPr lang="pt-BR" dirty="0"/>
              <a:t> devem ser </a:t>
            </a:r>
            <a:r>
              <a:rPr lang="pt-BR" u="sng" dirty="0"/>
              <a:t>membros da </a:t>
            </a:r>
            <a:r>
              <a:rPr lang="pt-BR" u="sng" dirty="0" smtClean="0"/>
              <a:t>OISS </a:t>
            </a:r>
            <a:r>
              <a:rPr lang="pt-BR" u="sng" dirty="0"/>
              <a:t>ou recomendados</a:t>
            </a:r>
            <a:r>
              <a:rPr lang="pt-BR" dirty="0"/>
              <a:t> por dirigentes do Centro ou Grupo </a:t>
            </a:r>
            <a:r>
              <a:rPr lang="pt-BR" dirty="0" smtClean="0"/>
              <a:t>Sai.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Capacitação e Treinamento:</a:t>
            </a:r>
          </a:p>
          <a:p>
            <a:pPr lvl="1"/>
            <a:r>
              <a:rPr lang="pt-BR" dirty="0" smtClean="0"/>
              <a:t>Treinamento de Primeiros Socorros em </a:t>
            </a:r>
            <a:r>
              <a:rPr lang="pt-BR" u="sng" dirty="0" smtClean="0"/>
              <a:t>instituições credenciadas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/>
              <a:t>Conhecimento </a:t>
            </a:r>
            <a:r>
              <a:rPr lang="pt-BR" dirty="0" smtClean="0"/>
              <a:t>sobre </a:t>
            </a:r>
            <a:r>
              <a:rPr lang="pt-BR" dirty="0"/>
              <a:t>Leis e Regulamentações aplicáveis no auxílio à calamidades; </a:t>
            </a:r>
          </a:p>
          <a:p>
            <a:pPr lvl="1" algn="just"/>
            <a:r>
              <a:rPr lang="pt-BR" dirty="0"/>
              <a:t>Conhecimento sobre Prevenção, Identificação e Gerenciamento de Riscos;</a:t>
            </a:r>
          </a:p>
          <a:p>
            <a:pPr lvl="1" algn="just"/>
            <a:r>
              <a:rPr lang="pt-BR" dirty="0"/>
              <a:t>Conhecimento sobre Psicologia de Desastres;</a:t>
            </a:r>
          </a:p>
          <a:p>
            <a:pPr lvl="1" algn="just"/>
            <a:r>
              <a:rPr lang="pt-BR" dirty="0"/>
              <a:t>Certificação em instituições credenciadas no atendimento básico a desastres para Voluntários de Resgate.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7361" y="4824483"/>
            <a:ext cx="10891349" cy="1207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7361" y="6196083"/>
            <a:ext cx="10891349" cy="412089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o explicativo retangular 6"/>
          <p:cNvSpPr/>
          <p:nvPr/>
        </p:nvSpPr>
        <p:spPr>
          <a:xfrm>
            <a:off x="8748224" y="3275464"/>
            <a:ext cx="3166281" cy="2347414"/>
          </a:xfrm>
          <a:prstGeom prst="wedgeRectCallout">
            <a:avLst>
              <a:gd name="adj1" fmla="val -84471"/>
              <a:gd name="adj2" fmla="val 2341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u="sng" dirty="0" smtClean="0">
                <a:solidFill>
                  <a:srgbClr val="FF0000"/>
                </a:solidFill>
              </a:rPr>
              <a:t>Cruz Vermelha Brasileira:</a:t>
            </a:r>
          </a:p>
          <a:p>
            <a:endParaRPr lang="pt-BR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Cursos disponíveis em todas as Regiões Brasileiras;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Chancelados pela Cruz Vermelha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2091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3"/>
            <a:ext cx="10554574" cy="503604"/>
          </a:xfrm>
        </p:spPr>
        <p:txBody>
          <a:bodyPr>
            <a:normAutofit/>
          </a:bodyPr>
          <a:lstStyle/>
          <a:p>
            <a:pPr marL="342900" lvl="1" indent="-342900"/>
            <a:r>
              <a:rPr lang="pt-BR" sz="2000" b="1" dirty="0" smtClean="0"/>
              <a:t>Cronograma: 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80565"/>
              </p:ext>
            </p:extLst>
          </p:nvPr>
        </p:nvGraphicFramePr>
        <p:xfrm>
          <a:off x="1201018" y="3244551"/>
          <a:ext cx="9594362" cy="296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339128"/>
                <a:gridCol w="3255234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Tarefas</a:t>
                      </a:r>
                      <a:r>
                        <a:rPr lang="pt-BR" sz="1600" baseline="0" dirty="0" smtClean="0"/>
                        <a:t> e Atividades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Períodos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Definição de Coordenadores Locais (Âncoras)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Agosto 2019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Capacitação e Treinamento dos Coordenadores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Novembro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Definição da equipe de Voluntários Gerais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Janeiro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020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Capacitação e Treinamento dos Voluntários  Gerais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Maio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Estudos para formação da equipe de Voluntários de Resgate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A partir de junho de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Definição da equipe de Voluntários de Resgate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Capacitação e Treinamento dos Voluntários de Resgate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0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893"/>
            <a:ext cx="10554574" cy="503604"/>
          </a:xfrm>
        </p:spPr>
        <p:txBody>
          <a:bodyPr>
            <a:normAutofit/>
          </a:bodyPr>
          <a:lstStyle/>
          <a:p>
            <a:pPr marL="342900" lvl="1" indent="-342900"/>
            <a:r>
              <a:rPr lang="pt-BR" sz="2000" b="1" dirty="0" smtClean="0"/>
              <a:t>Cronograma: 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01166"/>
              </p:ext>
            </p:extLst>
          </p:nvPr>
        </p:nvGraphicFramePr>
        <p:xfrm>
          <a:off x="1201018" y="3244551"/>
          <a:ext cx="9594362" cy="3175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339128"/>
                <a:gridCol w="3255234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Tarefas</a:t>
                      </a:r>
                      <a:r>
                        <a:rPr lang="pt-BR" sz="1600" baseline="0" dirty="0" smtClean="0"/>
                        <a:t> e Atividades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Período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Definição de Coordenadores Locais (Âncoras)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Agosto 2019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Capacitação e Treinamento dos Coordenadores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Novembro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Definição da equipe de Voluntários Gerais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Janeiro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020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Capacitação e Treinamento dos Voluntários  Gerais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Maio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Estudos para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estruturação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da equipe de Voluntários de Resgate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A partir de junho de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Definição da equipe de Voluntários de Resgate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Capacitação e Treinamento dos Voluntários de Resgate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968991" y="3630305"/>
            <a:ext cx="10112991" cy="143301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68991" y="5158854"/>
            <a:ext cx="10112991" cy="1149063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3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2" y="2563487"/>
            <a:ext cx="11436824" cy="3636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“...</a:t>
            </a:r>
            <a:r>
              <a:rPr lang="pt-BR" sz="2400" b="1" dirty="0" smtClean="0"/>
              <a:t>estejam </a:t>
            </a:r>
            <a:r>
              <a:rPr lang="pt-BR" sz="2400" b="1" dirty="0"/>
              <a:t>prontos para oferecer um sorriso, uma palavra gentil, uma sugestão útil ou uma resposta agradável. Procurem pelas oportunidades de aliviar, resgatar ou ressuscitar</a:t>
            </a:r>
            <a:r>
              <a:rPr lang="pt-BR" sz="2400" b="1" dirty="0" smtClean="0"/>
              <a:t>...</a:t>
            </a:r>
            <a:r>
              <a:rPr lang="pt-BR" sz="2400" dirty="0" smtClean="0"/>
              <a:t>”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		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523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2" y="2563487"/>
            <a:ext cx="11436824" cy="3636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“...</a:t>
            </a:r>
            <a:r>
              <a:rPr lang="pt-BR" sz="2400" b="1" dirty="0" smtClean="0"/>
              <a:t>estejam </a:t>
            </a:r>
            <a:r>
              <a:rPr lang="pt-BR" sz="2400" b="1" dirty="0"/>
              <a:t>prontos para oferecer um sorriso, uma palavra gentil, uma sugestão útil ou uma resposta agradável. Procurem pelas oportunidades de aliviar, resgatar ou ressuscitar</a:t>
            </a:r>
            <a:r>
              <a:rPr lang="pt-BR" sz="2400" b="1" dirty="0" smtClean="0"/>
              <a:t>...</a:t>
            </a:r>
            <a:r>
              <a:rPr lang="pt-BR" sz="2400" dirty="0" smtClean="0"/>
              <a:t>”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		</a:t>
            </a:r>
            <a:endParaRPr lang="pt-BR" sz="2400" i="1" dirty="0"/>
          </a:p>
        </p:txBody>
      </p:sp>
      <p:sp>
        <p:nvSpPr>
          <p:cNvPr id="7" name="Forma livre 6"/>
          <p:cNvSpPr/>
          <p:nvPr/>
        </p:nvSpPr>
        <p:spPr>
          <a:xfrm>
            <a:off x="341194" y="3411941"/>
            <a:ext cx="11491415" cy="1282889"/>
          </a:xfrm>
          <a:custGeom>
            <a:avLst/>
            <a:gdLst>
              <a:gd name="connsiteX0" fmla="*/ 0 w 11491415"/>
              <a:gd name="connsiteY0" fmla="*/ 81887 h 1160060"/>
              <a:gd name="connsiteX1" fmla="*/ 0 w 11491415"/>
              <a:gd name="connsiteY1" fmla="*/ 81887 h 1160060"/>
              <a:gd name="connsiteX2" fmla="*/ 0 w 11491415"/>
              <a:gd name="connsiteY2" fmla="*/ 1160060 h 1160060"/>
              <a:gd name="connsiteX3" fmla="*/ 1091821 w 11491415"/>
              <a:gd name="connsiteY3" fmla="*/ 1160060 h 1160060"/>
              <a:gd name="connsiteX4" fmla="*/ 1119116 w 11491415"/>
              <a:gd name="connsiteY4" fmla="*/ 805218 h 1160060"/>
              <a:gd name="connsiteX5" fmla="*/ 11491415 w 11491415"/>
              <a:gd name="connsiteY5" fmla="*/ 846161 h 1160060"/>
              <a:gd name="connsiteX6" fmla="*/ 11491415 w 11491415"/>
              <a:gd name="connsiteY6" fmla="*/ 40943 h 1160060"/>
              <a:gd name="connsiteX7" fmla="*/ 0 w 11491415"/>
              <a:gd name="connsiteY7" fmla="*/ 0 h 116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1415" h="1160060">
                <a:moveTo>
                  <a:pt x="0" y="81887"/>
                </a:moveTo>
                <a:lnTo>
                  <a:pt x="0" y="81887"/>
                </a:lnTo>
                <a:lnTo>
                  <a:pt x="0" y="1160060"/>
                </a:lnTo>
                <a:lnTo>
                  <a:pt x="1091821" y="1160060"/>
                </a:lnTo>
                <a:lnTo>
                  <a:pt x="1119116" y="805218"/>
                </a:lnTo>
                <a:lnTo>
                  <a:pt x="11491415" y="846161"/>
                </a:lnTo>
                <a:lnTo>
                  <a:pt x="11491415" y="40943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retangular 4"/>
          <p:cNvSpPr/>
          <p:nvPr/>
        </p:nvSpPr>
        <p:spPr>
          <a:xfrm>
            <a:off x="6250641" y="2429288"/>
            <a:ext cx="2251872" cy="504966"/>
          </a:xfrm>
          <a:prstGeom prst="wedgeRectCallout">
            <a:avLst>
              <a:gd name="adj1" fmla="val -19622"/>
              <a:gd name="adj2" fmla="val 13692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FF0000"/>
                </a:solidFill>
              </a:rPr>
              <a:t>Até maio de 2020</a:t>
            </a:r>
          </a:p>
        </p:txBody>
      </p:sp>
    </p:spTree>
    <p:extLst>
      <p:ext uri="{BB962C8B-B14F-4D97-AF65-F5344CB8AC3E}">
        <p14:creationId xmlns:p14="http://schemas.microsoft.com/office/powerpoint/2010/main" val="39866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“Não </a:t>
            </a:r>
            <a:r>
              <a:rPr lang="pt-BR" dirty="0"/>
              <a:t>limitem o seu serviço. Estejam prontos para responder ao chamado vindo de todas as partes, o tempo todo; </a:t>
            </a:r>
            <a:r>
              <a:rPr lang="pt-BR" b="1" dirty="0"/>
              <a:t>estejam prontos para oferecer um sorriso, uma palavra gentil, uma sugestão útil ou uma resposta agradável. Procurem pelas oportunidades de aliviar, resgatar ou ressuscitar. </a:t>
            </a:r>
            <a:r>
              <a:rPr lang="pt-BR" dirty="0"/>
              <a:t>Preparem-se para que possam ajudar prontamente e bem. O serviço é a forma mais gratificante de disciplina espiritual, a mais satisfatória e agradável. Ela brota do amor e derrama amor em abundância</a:t>
            </a:r>
            <a:r>
              <a:rPr lang="pt-BR" dirty="0" smtClean="0"/>
              <a:t>.”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				</a:t>
            </a:r>
            <a:r>
              <a:rPr lang="pt-BR" i="1" dirty="0" err="1" smtClean="0"/>
              <a:t>Sathya</a:t>
            </a:r>
            <a:r>
              <a:rPr lang="pt-BR" i="1" dirty="0" smtClean="0"/>
              <a:t> </a:t>
            </a:r>
            <a:r>
              <a:rPr lang="pt-BR" i="1" dirty="0"/>
              <a:t>Sai </a:t>
            </a:r>
            <a:r>
              <a:rPr lang="pt-BR" i="1" dirty="0" smtClean="0"/>
              <a:t>Baba,</a:t>
            </a:r>
            <a:r>
              <a:rPr lang="pt-BR" dirty="0" smtClean="0"/>
              <a:t> </a:t>
            </a:r>
            <a:r>
              <a:rPr lang="pt-BR" i="1" dirty="0" err="1" smtClean="0"/>
              <a:t>Sathya</a:t>
            </a:r>
            <a:r>
              <a:rPr lang="pt-BR" i="1" dirty="0" smtClean="0"/>
              <a:t> </a:t>
            </a:r>
            <a:r>
              <a:rPr lang="pt-BR" i="1" dirty="0"/>
              <a:t>Sai </a:t>
            </a:r>
            <a:r>
              <a:rPr lang="pt-BR" i="1" dirty="0" err="1"/>
              <a:t>Speaks</a:t>
            </a:r>
            <a:r>
              <a:rPr lang="pt-BR" i="1" dirty="0"/>
              <a:t> 09:10, 19 de maio de 1969</a:t>
            </a:r>
          </a:p>
        </p:txBody>
      </p:sp>
    </p:spTree>
    <p:extLst>
      <p:ext uri="{BB962C8B-B14F-4D97-AF65-F5344CB8AC3E}">
        <p14:creationId xmlns:p14="http://schemas.microsoft.com/office/powerpoint/2010/main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2" y="2563487"/>
            <a:ext cx="11436824" cy="3636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“...</a:t>
            </a:r>
            <a:r>
              <a:rPr lang="pt-BR" sz="2400" b="1" dirty="0" smtClean="0"/>
              <a:t>estejam </a:t>
            </a:r>
            <a:r>
              <a:rPr lang="pt-BR" sz="2400" b="1" dirty="0"/>
              <a:t>prontos para oferecer um sorriso, uma palavra gentil, uma sugestão útil ou uma resposta agradável. Procurem pelas oportunidades de aliviar, resgatar ou ressuscitar</a:t>
            </a:r>
            <a:r>
              <a:rPr lang="pt-BR" sz="2400" b="1" dirty="0" smtClean="0"/>
              <a:t>...</a:t>
            </a:r>
            <a:r>
              <a:rPr lang="pt-BR" sz="2400" dirty="0" smtClean="0"/>
              <a:t>”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		</a:t>
            </a:r>
            <a:endParaRPr lang="pt-BR" sz="2400" i="1" dirty="0"/>
          </a:p>
        </p:txBody>
      </p:sp>
      <p:sp>
        <p:nvSpPr>
          <p:cNvPr id="7" name="Forma livre 6"/>
          <p:cNvSpPr/>
          <p:nvPr/>
        </p:nvSpPr>
        <p:spPr>
          <a:xfrm>
            <a:off x="341194" y="3411941"/>
            <a:ext cx="11491415" cy="1282889"/>
          </a:xfrm>
          <a:custGeom>
            <a:avLst/>
            <a:gdLst>
              <a:gd name="connsiteX0" fmla="*/ 0 w 11491415"/>
              <a:gd name="connsiteY0" fmla="*/ 81887 h 1160060"/>
              <a:gd name="connsiteX1" fmla="*/ 0 w 11491415"/>
              <a:gd name="connsiteY1" fmla="*/ 81887 h 1160060"/>
              <a:gd name="connsiteX2" fmla="*/ 0 w 11491415"/>
              <a:gd name="connsiteY2" fmla="*/ 1160060 h 1160060"/>
              <a:gd name="connsiteX3" fmla="*/ 1091821 w 11491415"/>
              <a:gd name="connsiteY3" fmla="*/ 1160060 h 1160060"/>
              <a:gd name="connsiteX4" fmla="*/ 1119116 w 11491415"/>
              <a:gd name="connsiteY4" fmla="*/ 805218 h 1160060"/>
              <a:gd name="connsiteX5" fmla="*/ 11491415 w 11491415"/>
              <a:gd name="connsiteY5" fmla="*/ 846161 h 1160060"/>
              <a:gd name="connsiteX6" fmla="*/ 11491415 w 11491415"/>
              <a:gd name="connsiteY6" fmla="*/ 40943 h 1160060"/>
              <a:gd name="connsiteX7" fmla="*/ 0 w 11491415"/>
              <a:gd name="connsiteY7" fmla="*/ 0 h 116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1415" h="1160060">
                <a:moveTo>
                  <a:pt x="0" y="81887"/>
                </a:moveTo>
                <a:lnTo>
                  <a:pt x="0" y="81887"/>
                </a:lnTo>
                <a:lnTo>
                  <a:pt x="0" y="1160060"/>
                </a:lnTo>
                <a:lnTo>
                  <a:pt x="1091821" y="1160060"/>
                </a:lnTo>
                <a:lnTo>
                  <a:pt x="1119116" y="805218"/>
                </a:lnTo>
                <a:lnTo>
                  <a:pt x="11491415" y="846161"/>
                </a:lnTo>
                <a:lnTo>
                  <a:pt x="11491415" y="40943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retangular 4"/>
          <p:cNvSpPr/>
          <p:nvPr/>
        </p:nvSpPr>
        <p:spPr>
          <a:xfrm>
            <a:off x="6250641" y="2429288"/>
            <a:ext cx="2251872" cy="504966"/>
          </a:xfrm>
          <a:prstGeom prst="wedgeRectCallout">
            <a:avLst>
              <a:gd name="adj1" fmla="val -19622"/>
              <a:gd name="adj2" fmla="val 13692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FF0000"/>
                </a:solidFill>
              </a:rPr>
              <a:t>Até maio de 2020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87615" y="4353622"/>
            <a:ext cx="3794069" cy="545923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retangular 8"/>
          <p:cNvSpPr/>
          <p:nvPr/>
        </p:nvSpPr>
        <p:spPr>
          <a:xfrm>
            <a:off x="2349585" y="5516008"/>
            <a:ext cx="3027632" cy="504966"/>
          </a:xfrm>
          <a:prstGeom prst="wedgeRectCallout">
            <a:avLst>
              <a:gd name="adj1" fmla="val -21440"/>
              <a:gd name="adj2" fmla="val -16847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FF0000"/>
                </a:solidFill>
              </a:rPr>
              <a:t>A partir de junho de 2020</a:t>
            </a:r>
          </a:p>
        </p:txBody>
      </p:sp>
    </p:spTree>
    <p:extLst>
      <p:ext uri="{BB962C8B-B14F-4D97-AF65-F5344CB8AC3E}">
        <p14:creationId xmlns:p14="http://schemas.microsoft.com/office/powerpoint/2010/main" val="28688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292823"/>
            <a:ext cx="3654002" cy="44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193893" y="3732837"/>
            <a:ext cx="5792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7E0000"/>
                </a:solidFill>
                <a:latin typeface="Script MT Bold" pitchFamily="66" charset="0"/>
              </a:rPr>
              <a:t>Jay Sai </a:t>
            </a:r>
            <a:r>
              <a:rPr lang="pt-BR" sz="8000" b="1" dirty="0" err="1" smtClean="0">
                <a:solidFill>
                  <a:srgbClr val="7E0000"/>
                </a:solidFill>
                <a:latin typeface="Script MT Bold" pitchFamily="66" charset="0"/>
              </a:rPr>
              <a:t>Ram</a:t>
            </a:r>
            <a:endParaRPr lang="pt-BR" sz="8000" b="1" dirty="0">
              <a:solidFill>
                <a:srgbClr val="7E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4" y="1643119"/>
            <a:ext cx="11095784" cy="52148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Linha do Tempo </a:t>
            </a:r>
            <a:r>
              <a:rPr lang="pt-BR" dirty="0" smtClean="0"/>
              <a:t>da missão de auxílio em desastres da OISS:</a:t>
            </a:r>
          </a:p>
          <a:p>
            <a:endParaRPr lang="pt-BR" dirty="0" smtClean="0"/>
          </a:p>
          <a:p>
            <a:pPr marL="685800" lvl="1"/>
            <a:r>
              <a:rPr lang="pt-BR" dirty="0" smtClean="0"/>
              <a:t>A partir da </a:t>
            </a:r>
            <a:r>
              <a:rPr lang="pt-BR" b="1" dirty="0" smtClean="0"/>
              <a:t>ocorrência frequente </a:t>
            </a:r>
            <a:r>
              <a:rPr lang="pt-BR" dirty="0" smtClean="0"/>
              <a:t>de grandes </a:t>
            </a:r>
            <a:r>
              <a:rPr lang="pt-BR" dirty="0"/>
              <a:t>calamidades </a:t>
            </a:r>
            <a:r>
              <a:rPr lang="pt-BR" dirty="0" smtClean="0"/>
              <a:t>naturais em nossa Mãe Terra;</a:t>
            </a:r>
          </a:p>
          <a:p>
            <a:pPr marL="400050" lvl="1" indent="0">
              <a:buNone/>
            </a:pPr>
            <a:endParaRPr lang="pt-BR" dirty="0" smtClean="0"/>
          </a:p>
          <a:p>
            <a:pPr marL="685800" lvl="1"/>
            <a:r>
              <a:rPr lang="pt-BR" b="1" dirty="0" err="1" smtClean="0"/>
              <a:t>Sathya</a:t>
            </a:r>
            <a:r>
              <a:rPr lang="pt-BR" b="1" dirty="0" smtClean="0"/>
              <a:t> </a:t>
            </a:r>
            <a:r>
              <a:rPr lang="pt-BR" b="1" dirty="0"/>
              <a:t>Sai Baba enviou </a:t>
            </a:r>
            <a:r>
              <a:rPr lang="pt-BR" b="1" dirty="0" smtClean="0"/>
              <a:t>em 1977 </a:t>
            </a:r>
            <a:r>
              <a:rPr lang="pt-BR" dirty="0" smtClean="0"/>
              <a:t>voluntários </a:t>
            </a:r>
            <a:r>
              <a:rPr lang="pt-BR" dirty="0"/>
              <a:t>a </a:t>
            </a:r>
            <a:r>
              <a:rPr lang="pt-BR" dirty="0" err="1"/>
              <a:t>Hyderabad</a:t>
            </a:r>
            <a:r>
              <a:rPr lang="pt-BR" dirty="0"/>
              <a:t> para </a:t>
            </a:r>
            <a:r>
              <a:rPr lang="pt-BR" dirty="0" smtClean="0"/>
              <a:t>oferecer </a:t>
            </a:r>
            <a:r>
              <a:rPr lang="pt-BR" dirty="0"/>
              <a:t>socorro </a:t>
            </a:r>
            <a:r>
              <a:rPr lang="pt-BR" dirty="0" smtClean="0"/>
              <a:t>após tsunami causado por ciclone, que atingiu </a:t>
            </a:r>
            <a:r>
              <a:rPr lang="pt-BR" dirty="0"/>
              <a:t>a costa de </a:t>
            </a:r>
            <a:r>
              <a:rPr lang="pt-BR" dirty="0" err="1"/>
              <a:t>Andhra</a:t>
            </a:r>
            <a:r>
              <a:rPr lang="pt-BR" dirty="0"/>
              <a:t> </a:t>
            </a:r>
            <a:r>
              <a:rPr lang="pt-BR" dirty="0" err="1" smtClean="0"/>
              <a:t>Pradesh</a:t>
            </a:r>
            <a:r>
              <a:rPr lang="pt-BR" dirty="0" smtClean="0"/>
              <a:t>;</a:t>
            </a:r>
          </a:p>
          <a:p>
            <a:pPr marL="400050" lvl="1" indent="0">
              <a:buNone/>
            </a:pPr>
            <a:endParaRPr lang="pt-BR" dirty="0" smtClean="0"/>
          </a:p>
          <a:p>
            <a:pPr marL="685800" lvl="1"/>
            <a:r>
              <a:rPr lang="pt-BR" dirty="0" smtClean="0"/>
              <a:t>Desde </a:t>
            </a:r>
            <a:r>
              <a:rPr lang="pt-BR" dirty="0"/>
              <a:t>então, </a:t>
            </a:r>
            <a:r>
              <a:rPr lang="pt-BR" b="1" dirty="0" err="1" smtClean="0"/>
              <a:t>Sathya</a:t>
            </a:r>
            <a:r>
              <a:rPr lang="pt-BR" b="1" dirty="0" smtClean="0"/>
              <a:t> </a:t>
            </a:r>
            <a:r>
              <a:rPr lang="pt-BR" b="1" dirty="0"/>
              <a:t>Sai </a:t>
            </a:r>
            <a:r>
              <a:rPr lang="pt-BR" b="1" dirty="0" smtClean="0"/>
              <a:t>enviou </a:t>
            </a:r>
            <a:r>
              <a:rPr lang="pt-BR" b="1" dirty="0"/>
              <a:t>missões de socorro </a:t>
            </a:r>
            <a:r>
              <a:rPr lang="pt-BR" dirty="0"/>
              <a:t>a </a:t>
            </a:r>
            <a:r>
              <a:rPr lang="pt-BR" dirty="0" smtClean="0"/>
              <a:t>inúmeros desastres ocorridos </a:t>
            </a:r>
            <a:r>
              <a:rPr lang="pt-BR" dirty="0"/>
              <a:t>por todo o </a:t>
            </a:r>
            <a:r>
              <a:rPr lang="pt-BR" dirty="0" smtClean="0"/>
              <a:t>mundo;</a:t>
            </a:r>
          </a:p>
          <a:p>
            <a:pPr marL="685800" lvl="1"/>
            <a:endParaRPr lang="pt-BR" dirty="0" smtClean="0"/>
          </a:p>
          <a:p>
            <a:pPr lvl="1"/>
            <a:r>
              <a:rPr lang="pt-BR" dirty="0" smtClean="0"/>
              <a:t>A OISS cria o </a:t>
            </a:r>
            <a:r>
              <a:rPr lang="pt-BR" b="1" dirty="0" smtClean="0"/>
              <a:t>Comitê Internacional para Auxílio em Calamidades – CIAC</a:t>
            </a:r>
            <a:r>
              <a:rPr lang="pt-BR" dirty="0" smtClean="0"/>
              <a:t>;</a:t>
            </a:r>
          </a:p>
          <a:p>
            <a:pPr lvl="1"/>
            <a:endParaRPr lang="pt-BR" dirty="0"/>
          </a:p>
          <a:p>
            <a:pPr lvl="1"/>
            <a:r>
              <a:rPr lang="pt-BR" b="1" dirty="0" smtClean="0"/>
              <a:t>No  Brasil, em janeiro de 2015</a:t>
            </a:r>
            <a:r>
              <a:rPr lang="pt-BR" dirty="0"/>
              <a:t>, </a:t>
            </a:r>
            <a:r>
              <a:rPr lang="pt-BR" dirty="0" smtClean="0"/>
              <a:t>é publicado o Manual </a:t>
            </a:r>
            <a:r>
              <a:rPr lang="pt-BR" dirty="0"/>
              <a:t>de </a:t>
            </a:r>
            <a:r>
              <a:rPr lang="pt-BR" dirty="0" smtClean="0"/>
              <a:t>Operações de </a:t>
            </a:r>
            <a:r>
              <a:rPr lang="pt-BR" dirty="0"/>
              <a:t>Auxílio em Calamidades.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306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20594"/>
            <a:ext cx="10554574" cy="234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 smtClean="0"/>
              <a:t>Criado para </a:t>
            </a:r>
            <a:r>
              <a:rPr lang="pt-BR" b="1" dirty="0" smtClean="0"/>
              <a:t>prestar </a:t>
            </a:r>
            <a:r>
              <a:rPr lang="pt-BR" b="1" dirty="0"/>
              <a:t>auxílio a comunidades atingidas por desastres </a:t>
            </a:r>
            <a:r>
              <a:rPr lang="pt-BR" dirty="0"/>
              <a:t>naturais, </a:t>
            </a:r>
            <a:r>
              <a:rPr lang="pt-BR" dirty="0" smtClean="0"/>
              <a:t>seguindo implicitamente as </a:t>
            </a:r>
            <a:r>
              <a:rPr lang="pt-BR" dirty="0"/>
              <a:t>orientações divinas dadas por </a:t>
            </a:r>
            <a:r>
              <a:rPr lang="pt-BR" dirty="0" err="1" smtClean="0"/>
              <a:t>Sathya</a:t>
            </a:r>
            <a:r>
              <a:rPr lang="pt-BR" dirty="0" smtClean="0"/>
              <a:t> Sai;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99103" y="2806323"/>
            <a:ext cx="3481197" cy="734042"/>
          </a:xfrm>
          <a:prstGeom prst="roundRect">
            <a:avLst/>
          </a:prstGeom>
          <a:solidFill>
            <a:srgbClr val="FF7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Comitê Internacional para Auxílio em Calamidades (CIAC)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312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34242"/>
            <a:ext cx="10554574" cy="3311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 smtClean="0"/>
              <a:t>Criado para </a:t>
            </a:r>
            <a:r>
              <a:rPr lang="pt-BR" b="1" dirty="0" smtClean="0"/>
              <a:t>prestar </a:t>
            </a:r>
            <a:r>
              <a:rPr lang="pt-BR" b="1" dirty="0"/>
              <a:t>auxílio a comunidades atingidas por desastres </a:t>
            </a:r>
            <a:r>
              <a:rPr lang="pt-BR" dirty="0"/>
              <a:t>naturais, </a:t>
            </a:r>
            <a:r>
              <a:rPr lang="pt-BR" dirty="0" smtClean="0"/>
              <a:t>seguindo implicitamente as </a:t>
            </a:r>
            <a:r>
              <a:rPr lang="pt-BR" dirty="0"/>
              <a:t>orientações divinas dadas por </a:t>
            </a:r>
            <a:r>
              <a:rPr lang="pt-BR" dirty="0" err="1" smtClean="0"/>
              <a:t>Sathya</a:t>
            </a:r>
            <a:r>
              <a:rPr lang="pt-BR" dirty="0" smtClean="0"/>
              <a:t> Sai;</a:t>
            </a:r>
            <a:endParaRPr lang="pt-BR" dirty="0"/>
          </a:p>
          <a:p>
            <a:pPr algn="just"/>
            <a:r>
              <a:rPr lang="pt-BR" dirty="0"/>
              <a:t>Com </a:t>
            </a:r>
            <a:r>
              <a:rPr lang="pt-BR" dirty="0" smtClean="0"/>
              <a:t>objetivo principal de </a:t>
            </a:r>
            <a:r>
              <a:rPr lang="pt-BR" b="1" dirty="0" smtClean="0"/>
              <a:t>desenvolver equipe </a:t>
            </a:r>
            <a:r>
              <a:rPr lang="pt-BR" b="1" dirty="0"/>
              <a:t>centralizada de auxílio em calamidades, em cada país</a:t>
            </a:r>
            <a:r>
              <a:rPr lang="pt-BR" dirty="0"/>
              <a:t>, que seja capaz de prestar ajuda imediata em situações de desastres </a:t>
            </a:r>
            <a:r>
              <a:rPr lang="pt-BR" dirty="0" smtClean="0"/>
              <a:t>naturais;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99103" y="2806323"/>
            <a:ext cx="3481197" cy="734042"/>
          </a:xfrm>
          <a:prstGeom prst="roundRect">
            <a:avLst/>
          </a:prstGeom>
          <a:solidFill>
            <a:srgbClr val="FF7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Comitê Internacional para Auxílio em Calamidades (CIAC)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3898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56817"/>
            <a:ext cx="10554574" cy="4301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 smtClean="0"/>
              <a:t>Criado para </a:t>
            </a:r>
            <a:r>
              <a:rPr lang="pt-BR" b="1" dirty="0" smtClean="0"/>
              <a:t>prestar </a:t>
            </a:r>
            <a:r>
              <a:rPr lang="pt-BR" b="1" dirty="0"/>
              <a:t>auxílio a comunidades atingidas</a:t>
            </a:r>
            <a:r>
              <a:rPr lang="pt-BR" dirty="0"/>
              <a:t> </a:t>
            </a:r>
            <a:r>
              <a:rPr lang="pt-BR" b="1" dirty="0"/>
              <a:t>por desastres </a:t>
            </a:r>
            <a:r>
              <a:rPr lang="pt-BR" dirty="0"/>
              <a:t>naturais, </a:t>
            </a:r>
            <a:r>
              <a:rPr lang="pt-BR" dirty="0" smtClean="0"/>
              <a:t>seguindo implicitamente as </a:t>
            </a:r>
            <a:r>
              <a:rPr lang="pt-BR" dirty="0"/>
              <a:t>orientações divinas dadas por </a:t>
            </a:r>
            <a:r>
              <a:rPr lang="pt-BR" dirty="0" err="1" smtClean="0"/>
              <a:t>Sathya</a:t>
            </a:r>
            <a:r>
              <a:rPr lang="pt-BR" dirty="0" smtClean="0"/>
              <a:t> Sai;</a:t>
            </a:r>
            <a:endParaRPr lang="pt-BR" dirty="0"/>
          </a:p>
          <a:p>
            <a:pPr algn="just"/>
            <a:r>
              <a:rPr lang="pt-BR" dirty="0"/>
              <a:t>Com </a:t>
            </a:r>
            <a:r>
              <a:rPr lang="pt-BR" dirty="0" smtClean="0"/>
              <a:t>objetivo principal de </a:t>
            </a:r>
            <a:r>
              <a:rPr lang="pt-BR" b="1" dirty="0" smtClean="0"/>
              <a:t>desenvolver equipe </a:t>
            </a:r>
            <a:r>
              <a:rPr lang="pt-BR" b="1" dirty="0"/>
              <a:t>centralizada de auxílio em calamidades, em cada país</a:t>
            </a:r>
            <a:r>
              <a:rPr lang="pt-BR" dirty="0"/>
              <a:t>, que seja capaz de prestar ajuda imediata em situações de desastres </a:t>
            </a:r>
            <a:r>
              <a:rPr lang="pt-BR" dirty="0" smtClean="0"/>
              <a:t>naturais;</a:t>
            </a:r>
          </a:p>
          <a:p>
            <a:pPr algn="just"/>
            <a:r>
              <a:rPr lang="pt-BR" dirty="0"/>
              <a:t>D</a:t>
            </a:r>
            <a:r>
              <a:rPr lang="pt-BR" dirty="0" smtClean="0"/>
              <a:t>esenvolveu </a:t>
            </a:r>
            <a:r>
              <a:rPr lang="pt-BR" b="1" dirty="0"/>
              <a:t>diretrizes e requisitos de treinamento </a:t>
            </a:r>
            <a:r>
              <a:rPr lang="pt-BR" dirty="0"/>
              <a:t>na assistência durante desastres para a Organização </a:t>
            </a:r>
            <a:r>
              <a:rPr lang="pt-BR" dirty="0" err="1"/>
              <a:t>Sathya</a:t>
            </a:r>
            <a:r>
              <a:rPr lang="pt-BR" dirty="0"/>
              <a:t> Sai Internacional </a:t>
            </a:r>
            <a:r>
              <a:rPr lang="pt-BR" dirty="0" smtClean="0"/>
              <a:t>em </a:t>
            </a:r>
            <a:r>
              <a:rPr lang="pt-BR" dirty="0"/>
              <a:t>todo o mundo.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99103" y="2806323"/>
            <a:ext cx="3481197" cy="734042"/>
          </a:xfrm>
          <a:prstGeom prst="roundRect">
            <a:avLst/>
          </a:prstGeom>
          <a:solidFill>
            <a:srgbClr val="FF7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Comitê Internacional para Auxílio em Calamidades (CIAC)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654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 flipH="1">
            <a:off x="2341847" y="3540365"/>
            <a:ext cx="12465" cy="642991"/>
          </a:xfrm>
          <a:prstGeom prst="line">
            <a:avLst/>
          </a:prstGeom>
          <a:ln w="171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911701" y="3155316"/>
            <a:ext cx="1193896" cy="0"/>
          </a:xfrm>
          <a:prstGeom prst="line">
            <a:avLst/>
          </a:prstGeom>
          <a:ln w="171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180300" y="3109965"/>
            <a:ext cx="1120541" cy="0"/>
          </a:xfrm>
          <a:prstGeom prst="line">
            <a:avLst/>
          </a:prstGeom>
          <a:ln w="171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ORGANOGRAMA (fora da Índia):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2341847" y="3540365"/>
            <a:ext cx="12465" cy="642991"/>
          </a:xfrm>
          <a:prstGeom prst="line">
            <a:avLst/>
          </a:prstGeom>
          <a:ln w="171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434167" y="4190460"/>
            <a:ext cx="3814595" cy="725600"/>
            <a:chOff x="2392608" y="2297844"/>
            <a:chExt cx="4690433" cy="505955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2392608" y="2297844"/>
              <a:ext cx="4690431" cy="505955"/>
            </a:xfrm>
            <a:prstGeom prst="roundRect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410680" y="2413440"/>
              <a:ext cx="4672361" cy="293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500" b="1" dirty="0" smtClean="0"/>
                <a:t>Organização </a:t>
              </a:r>
              <a:r>
                <a:rPr lang="pt-BR" sz="1500" b="1" dirty="0" err="1" smtClean="0"/>
                <a:t>Sathya</a:t>
              </a:r>
              <a:r>
                <a:rPr lang="pt-BR" sz="1500" b="1" dirty="0" smtClean="0"/>
                <a:t> Sai Internacional</a:t>
              </a:r>
            </a:p>
            <a:p>
              <a:pPr algn="ctr"/>
              <a:r>
                <a:rPr lang="pt-BR" sz="1500" b="1" dirty="0" smtClean="0"/>
                <a:t> (OSSI)</a:t>
              </a:r>
              <a:endParaRPr lang="pt-BR" sz="1500" b="1" dirty="0"/>
            </a:p>
          </p:txBody>
        </p:sp>
      </p:grpSp>
      <p:sp>
        <p:nvSpPr>
          <p:cNvPr id="17" name="Retângulo de cantos arredondados 16"/>
          <p:cNvSpPr/>
          <p:nvPr/>
        </p:nvSpPr>
        <p:spPr>
          <a:xfrm>
            <a:off x="434168" y="2806323"/>
            <a:ext cx="3814593" cy="715935"/>
          </a:xfrm>
          <a:prstGeom prst="roundRect">
            <a:avLst/>
          </a:prstGeom>
          <a:solidFill>
            <a:srgbClr val="FF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Fundação Mundial Sri </a:t>
            </a:r>
            <a:r>
              <a:rPr lang="pt-BR" sz="1500" b="1" dirty="0" err="1"/>
              <a:t>Sathya</a:t>
            </a:r>
            <a:r>
              <a:rPr lang="pt-BR" sz="1500" b="1" dirty="0"/>
              <a:t> </a:t>
            </a:r>
            <a:r>
              <a:rPr lang="pt-BR" sz="1500" b="1" dirty="0" smtClean="0"/>
              <a:t>Sai (FMSSS) / Conselho de </a:t>
            </a:r>
            <a:r>
              <a:rPr lang="pt-BR" sz="1500" b="1" dirty="0" err="1" smtClean="0"/>
              <a:t>Prasanthi</a:t>
            </a:r>
            <a:r>
              <a:rPr lang="pt-BR" sz="1500" b="1" dirty="0" smtClean="0"/>
              <a:t> (CP)</a:t>
            </a:r>
            <a:endParaRPr lang="pt-BR" sz="15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99103" y="2806323"/>
            <a:ext cx="3481197" cy="734042"/>
          </a:xfrm>
          <a:prstGeom prst="roundRect">
            <a:avLst/>
          </a:prstGeom>
          <a:solidFill>
            <a:srgbClr val="FF7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Comitê Internacional para Auxílio em Calamidades (CIAC) </a:t>
            </a:r>
            <a:endParaRPr lang="pt-BR" sz="1500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8826499" y="2806323"/>
            <a:ext cx="2830208" cy="73404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solidFill>
                  <a:srgbClr val="0070C0"/>
                </a:solidFill>
              </a:rPr>
              <a:t>Coordenador </a:t>
            </a:r>
            <a:r>
              <a:rPr lang="pt-BR" sz="1500" b="1" dirty="0" smtClean="0">
                <a:solidFill>
                  <a:srgbClr val="0070C0"/>
                </a:solidFill>
              </a:rPr>
              <a:t>Zonal </a:t>
            </a:r>
          </a:p>
          <a:p>
            <a:pPr algn="ctr"/>
            <a:r>
              <a:rPr lang="pt-BR" sz="1500" b="1" dirty="0" smtClean="0">
                <a:solidFill>
                  <a:srgbClr val="0070C0"/>
                </a:solidFill>
              </a:rPr>
              <a:t>para </a:t>
            </a:r>
            <a:r>
              <a:rPr lang="pt-BR" sz="1500" b="1" dirty="0">
                <a:solidFill>
                  <a:srgbClr val="0070C0"/>
                </a:solidFill>
              </a:rPr>
              <a:t>Auxílio em Calamidades </a:t>
            </a:r>
            <a:r>
              <a:rPr lang="pt-BR" sz="1500" b="1" dirty="0" smtClean="0">
                <a:solidFill>
                  <a:srgbClr val="0070C0"/>
                </a:solidFill>
              </a:rPr>
              <a:t>(CZAC) </a:t>
            </a:r>
            <a:endParaRPr lang="pt-BR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 flipH="1">
            <a:off x="2341847" y="3540365"/>
            <a:ext cx="12465" cy="642991"/>
          </a:xfrm>
          <a:prstGeom prst="line">
            <a:avLst/>
          </a:prstGeom>
          <a:ln w="171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911701" y="3155316"/>
            <a:ext cx="1193896" cy="0"/>
          </a:xfrm>
          <a:prstGeom prst="line">
            <a:avLst/>
          </a:prstGeom>
          <a:ln w="171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10238895" y="3513646"/>
            <a:ext cx="2708" cy="2529927"/>
          </a:xfrm>
          <a:prstGeom prst="line">
            <a:avLst/>
          </a:prstGeom>
          <a:ln w="1206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180300" y="3109965"/>
            <a:ext cx="1120541" cy="0"/>
          </a:xfrm>
          <a:prstGeom prst="line">
            <a:avLst/>
          </a:prstGeom>
          <a:ln w="171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ORGANOGRAMA (fora da Índia):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8625089" y="3918852"/>
            <a:ext cx="3238369" cy="2660081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8826499" y="4146845"/>
            <a:ext cx="2830208" cy="72572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</a:t>
            </a: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Auxílio em Calamidades (CNAC</a:t>
            </a:r>
            <a:r>
              <a:rPr lang="pt-B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8848575" y="5093484"/>
            <a:ext cx="2830208" cy="5807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Âncora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(Coordenador Local) 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8826499" y="5886272"/>
            <a:ext cx="2830208" cy="504603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Líderes de Projetos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e Voluntários</a:t>
            </a: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6842131" y="5020148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Estrutura para Auxílio </a:t>
            </a:r>
          </a:p>
          <a:p>
            <a:pPr algn="ctr"/>
            <a:r>
              <a:rPr lang="pt-BR" sz="2000" b="1" dirty="0" smtClean="0"/>
              <a:t>a Calamidades </a:t>
            </a:r>
            <a:endParaRPr lang="pt-BR" sz="2000" b="1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2341847" y="3540365"/>
            <a:ext cx="12465" cy="642991"/>
          </a:xfrm>
          <a:prstGeom prst="line">
            <a:avLst/>
          </a:prstGeom>
          <a:ln w="171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434167" y="4190460"/>
            <a:ext cx="3814595" cy="725600"/>
            <a:chOff x="2392608" y="2297844"/>
            <a:chExt cx="4690433" cy="505955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2392608" y="2297844"/>
              <a:ext cx="4690431" cy="505955"/>
            </a:xfrm>
            <a:prstGeom prst="roundRect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410680" y="2413440"/>
              <a:ext cx="4672361" cy="293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500" b="1" dirty="0" smtClean="0"/>
                <a:t>Organização </a:t>
              </a:r>
              <a:r>
                <a:rPr lang="pt-BR" sz="1500" b="1" dirty="0" err="1" smtClean="0"/>
                <a:t>Sathya</a:t>
              </a:r>
              <a:r>
                <a:rPr lang="pt-BR" sz="1500" b="1" dirty="0" smtClean="0"/>
                <a:t> Sai Internacional</a:t>
              </a:r>
            </a:p>
            <a:p>
              <a:pPr algn="ctr"/>
              <a:r>
                <a:rPr lang="pt-BR" sz="1500" b="1" dirty="0" smtClean="0"/>
                <a:t> (OSSI)</a:t>
              </a:r>
              <a:endParaRPr lang="pt-BR" sz="1500" b="1" dirty="0"/>
            </a:p>
          </p:txBody>
        </p:sp>
      </p:grpSp>
      <p:sp>
        <p:nvSpPr>
          <p:cNvPr id="25" name="Retângulo de cantos arredondados 24"/>
          <p:cNvSpPr/>
          <p:nvPr/>
        </p:nvSpPr>
        <p:spPr>
          <a:xfrm>
            <a:off x="434168" y="2806323"/>
            <a:ext cx="3814593" cy="715935"/>
          </a:xfrm>
          <a:prstGeom prst="roundRect">
            <a:avLst/>
          </a:prstGeom>
          <a:solidFill>
            <a:srgbClr val="FF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Fundação Mundial Sri </a:t>
            </a:r>
            <a:r>
              <a:rPr lang="pt-BR" sz="1500" b="1" dirty="0" err="1"/>
              <a:t>Sathya</a:t>
            </a:r>
            <a:r>
              <a:rPr lang="pt-BR" sz="1500" b="1" dirty="0"/>
              <a:t> </a:t>
            </a:r>
            <a:r>
              <a:rPr lang="pt-BR" sz="1500" b="1" dirty="0" smtClean="0"/>
              <a:t>Sai (FMSSS) / Conselho de </a:t>
            </a:r>
            <a:r>
              <a:rPr lang="pt-BR" sz="1500" b="1" dirty="0" err="1" smtClean="0"/>
              <a:t>Prasanthi</a:t>
            </a:r>
            <a:r>
              <a:rPr lang="pt-BR" sz="1500" b="1" dirty="0" smtClean="0"/>
              <a:t> (CP)</a:t>
            </a:r>
            <a:endParaRPr lang="pt-BR" sz="1500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699103" y="2806323"/>
            <a:ext cx="3481197" cy="734042"/>
          </a:xfrm>
          <a:prstGeom prst="roundRect">
            <a:avLst/>
          </a:prstGeom>
          <a:solidFill>
            <a:srgbClr val="FF7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Comitê Internacional para Auxílio em Calamidades (CIAC) </a:t>
            </a:r>
            <a:endParaRPr lang="pt-BR" sz="15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8826499" y="2806323"/>
            <a:ext cx="2830208" cy="73404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solidFill>
                  <a:srgbClr val="0070C0"/>
                </a:solidFill>
              </a:rPr>
              <a:t>Coordenador </a:t>
            </a:r>
            <a:r>
              <a:rPr lang="pt-BR" sz="1500" b="1" dirty="0" smtClean="0">
                <a:solidFill>
                  <a:srgbClr val="0070C0"/>
                </a:solidFill>
              </a:rPr>
              <a:t>Zonal </a:t>
            </a:r>
          </a:p>
          <a:p>
            <a:pPr algn="ctr"/>
            <a:r>
              <a:rPr lang="pt-BR" sz="1500" b="1" dirty="0" smtClean="0">
                <a:solidFill>
                  <a:srgbClr val="0070C0"/>
                </a:solidFill>
              </a:rPr>
              <a:t>para </a:t>
            </a:r>
            <a:r>
              <a:rPr lang="pt-BR" sz="1500" b="1" dirty="0">
                <a:solidFill>
                  <a:srgbClr val="0070C0"/>
                </a:solidFill>
              </a:rPr>
              <a:t>Auxílio em Calamidades </a:t>
            </a:r>
            <a:r>
              <a:rPr lang="pt-BR" sz="1500" b="1" dirty="0" smtClean="0">
                <a:solidFill>
                  <a:srgbClr val="0070C0"/>
                </a:solidFill>
              </a:rPr>
              <a:t>(CZAC) </a:t>
            </a:r>
            <a:endParaRPr lang="pt-BR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 flipH="1">
            <a:off x="2341847" y="3540365"/>
            <a:ext cx="12465" cy="642991"/>
          </a:xfrm>
          <a:prstGeom prst="line">
            <a:avLst/>
          </a:prstGeom>
          <a:ln w="171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911701" y="3155316"/>
            <a:ext cx="1193896" cy="0"/>
          </a:xfrm>
          <a:prstGeom prst="line">
            <a:avLst/>
          </a:prstGeom>
          <a:ln w="171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8" idx="2"/>
          </p:cNvCxnSpPr>
          <p:nvPr/>
        </p:nvCxnSpPr>
        <p:spPr>
          <a:xfrm flipH="1">
            <a:off x="10238895" y="3540365"/>
            <a:ext cx="2708" cy="2503208"/>
          </a:xfrm>
          <a:prstGeom prst="line">
            <a:avLst/>
          </a:prstGeom>
          <a:ln w="1206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7" idx="3"/>
          </p:cNvCxnSpPr>
          <p:nvPr/>
        </p:nvCxnSpPr>
        <p:spPr>
          <a:xfrm flipV="1">
            <a:off x="8180300" y="3109968"/>
            <a:ext cx="1120541" cy="63376"/>
          </a:xfrm>
          <a:prstGeom prst="line">
            <a:avLst/>
          </a:prstGeom>
          <a:ln w="171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1513"/>
            <a:ext cx="8129238" cy="998621"/>
          </a:xfrm>
        </p:spPr>
        <p:txBody>
          <a:bodyPr anchor="ctr"/>
          <a:lstStyle/>
          <a:p>
            <a:r>
              <a:rPr lang="pt-BR" dirty="0" smtClean="0"/>
              <a:t>Diretrizes para Auxílio em Calamidades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ORGANOGRAMA (fora da Índia):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142020" y="3942333"/>
            <a:ext cx="2583897" cy="263561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3513503" y="4867748"/>
            <a:ext cx="2558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Apoio da estrutura </a:t>
            </a:r>
          </a:p>
          <a:p>
            <a:pPr algn="ctr"/>
            <a:r>
              <a:rPr lang="pt-BR" sz="2000" b="1" dirty="0" smtClean="0"/>
              <a:t>Existente da OSSI</a:t>
            </a:r>
            <a:endParaRPr lang="pt-BR" sz="2000" b="1" dirty="0"/>
          </a:p>
        </p:txBody>
      </p:sp>
      <p:sp>
        <p:nvSpPr>
          <p:cNvPr id="17" name="Retângulo 16"/>
          <p:cNvSpPr/>
          <p:nvPr/>
        </p:nvSpPr>
        <p:spPr>
          <a:xfrm>
            <a:off x="8625089" y="3918852"/>
            <a:ext cx="3238369" cy="2660081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434167" y="4190460"/>
            <a:ext cx="3814595" cy="725600"/>
            <a:chOff x="2392608" y="2297844"/>
            <a:chExt cx="4690433" cy="505955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2392608" y="2297844"/>
              <a:ext cx="4690431" cy="505955"/>
            </a:xfrm>
            <a:prstGeom prst="roundRect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10680" y="2413440"/>
              <a:ext cx="4672361" cy="293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500" b="1" dirty="0" smtClean="0"/>
                <a:t>Organização </a:t>
              </a:r>
              <a:r>
                <a:rPr lang="pt-BR" sz="1500" b="1" dirty="0" err="1" smtClean="0"/>
                <a:t>Sathya</a:t>
              </a:r>
              <a:r>
                <a:rPr lang="pt-BR" sz="1500" b="1" dirty="0" smtClean="0"/>
                <a:t> Sai Internacional</a:t>
              </a:r>
            </a:p>
            <a:p>
              <a:pPr algn="ctr"/>
              <a:r>
                <a:rPr lang="pt-BR" sz="1500" b="1" dirty="0" smtClean="0"/>
                <a:t> (OSSI)</a:t>
              </a:r>
              <a:endParaRPr lang="pt-BR" sz="1500" b="1" dirty="0"/>
            </a:p>
          </p:txBody>
        </p:sp>
      </p:grpSp>
      <p:sp>
        <p:nvSpPr>
          <p:cNvPr id="4" name="Retângulo de cantos arredondados 3"/>
          <p:cNvSpPr/>
          <p:nvPr/>
        </p:nvSpPr>
        <p:spPr>
          <a:xfrm>
            <a:off x="434168" y="2806323"/>
            <a:ext cx="3814593" cy="715935"/>
          </a:xfrm>
          <a:prstGeom prst="roundRect">
            <a:avLst/>
          </a:prstGeom>
          <a:solidFill>
            <a:srgbClr val="FF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Fundação Mundial Sri </a:t>
            </a:r>
            <a:r>
              <a:rPr lang="pt-BR" sz="1500" b="1" dirty="0" err="1"/>
              <a:t>Sathya</a:t>
            </a:r>
            <a:r>
              <a:rPr lang="pt-BR" sz="1500" b="1" dirty="0"/>
              <a:t> </a:t>
            </a:r>
            <a:r>
              <a:rPr lang="pt-BR" sz="1500" b="1" dirty="0" smtClean="0"/>
              <a:t>Sai (FMSSS) / Conselho de </a:t>
            </a:r>
            <a:r>
              <a:rPr lang="pt-BR" sz="1500" b="1" dirty="0" err="1" smtClean="0"/>
              <a:t>Prasanthi</a:t>
            </a:r>
            <a:r>
              <a:rPr lang="pt-BR" sz="1500" b="1" dirty="0" smtClean="0"/>
              <a:t> (CP)</a:t>
            </a:r>
            <a:endParaRPr lang="pt-BR" sz="15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699103" y="2806323"/>
            <a:ext cx="3481197" cy="734042"/>
          </a:xfrm>
          <a:prstGeom prst="roundRect">
            <a:avLst/>
          </a:prstGeom>
          <a:solidFill>
            <a:srgbClr val="FF7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Comitê Internacional para Auxílio em Calamidades (CIAC) </a:t>
            </a:r>
            <a:endParaRPr lang="pt-BR" sz="15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8826499" y="2806323"/>
            <a:ext cx="2830208" cy="73404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solidFill>
                  <a:srgbClr val="0070C0"/>
                </a:solidFill>
              </a:rPr>
              <a:t>Coordenador </a:t>
            </a:r>
            <a:r>
              <a:rPr lang="pt-BR" sz="1500" b="1" dirty="0" smtClean="0">
                <a:solidFill>
                  <a:srgbClr val="0070C0"/>
                </a:solidFill>
              </a:rPr>
              <a:t>Zonal </a:t>
            </a:r>
          </a:p>
          <a:p>
            <a:pPr algn="ctr"/>
            <a:r>
              <a:rPr lang="pt-BR" sz="1500" b="1" dirty="0" smtClean="0">
                <a:solidFill>
                  <a:srgbClr val="0070C0"/>
                </a:solidFill>
              </a:rPr>
              <a:t>para </a:t>
            </a:r>
            <a:r>
              <a:rPr lang="pt-BR" sz="1500" b="1" dirty="0">
                <a:solidFill>
                  <a:srgbClr val="0070C0"/>
                </a:solidFill>
              </a:rPr>
              <a:t>Auxílio em Calamidades </a:t>
            </a:r>
            <a:r>
              <a:rPr lang="pt-BR" sz="1500" b="1" dirty="0" smtClean="0">
                <a:solidFill>
                  <a:srgbClr val="0070C0"/>
                </a:solidFill>
              </a:rPr>
              <a:t>(CZAC) </a:t>
            </a:r>
            <a:endParaRPr lang="pt-BR" sz="1500" dirty="0">
              <a:solidFill>
                <a:srgbClr val="0070C0"/>
              </a:solidFill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8826499" y="4146845"/>
            <a:ext cx="2830208" cy="72572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</a:t>
            </a: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Auxílio em Calamidades (CNAC</a:t>
            </a:r>
            <a:r>
              <a:rPr lang="pt-B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8848575" y="5093484"/>
            <a:ext cx="2830208" cy="5807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Âncora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(Coordenador Local) 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8826499" y="5886272"/>
            <a:ext cx="2830208" cy="504603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Líderes de Projetos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e Voluntários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70406" y="4121970"/>
            <a:ext cx="2324959" cy="438150"/>
          </a:xfrm>
          <a:prstGeom prst="roundRect">
            <a:avLst/>
          </a:prstGeom>
          <a:solidFill>
            <a:srgbClr val="1D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Presidentes Zonais</a:t>
            </a:r>
            <a:endParaRPr lang="pt-BR" sz="1500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5270406" y="4696809"/>
            <a:ext cx="2324959" cy="624134"/>
          </a:xfrm>
          <a:prstGeom prst="roundRect">
            <a:avLst/>
          </a:prstGeom>
          <a:solidFill>
            <a:srgbClr val="1D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Coordenador e </a:t>
            </a:r>
          </a:p>
          <a:p>
            <a:pPr algn="ctr"/>
            <a:r>
              <a:rPr lang="pt-BR" sz="1500" b="1" dirty="0" smtClean="0"/>
              <a:t>Vice Coordenador </a:t>
            </a:r>
          </a:p>
          <a:p>
            <a:pPr algn="ctr"/>
            <a:r>
              <a:rPr lang="pt-BR" sz="1500" b="1" dirty="0" smtClean="0"/>
              <a:t>Central</a:t>
            </a:r>
            <a:endParaRPr lang="pt-BR" sz="1500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270406" y="5438045"/>
            <a:ext cx="2324959" cy="438150"/>
          </a:xfrm>
          <a:prstGeom prst="roundRect">
            <a:avLst/>
          </a:prstGeom>
          <a:solidFill>
            <a:srgbClr val="1D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Presidente Nacional</a:t>
            </a:r>
            <a:endParaRPr lang="pt-BR" sz="1500" dirty="0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5270406" y="5953950"/>
            <a:ext cx="2324959" cy="438150"/>
          </a:xfrm>
          <a:prstGeom prst="roundRect">
            <a:avLst/>
          </a:prstGeom>
          <a:solidFill>
            <a:srgbClr val="1D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Presidentes Regionais</a:t>
            </a:r>
            <a:endParaRPr lang="pt-BR" sz="1500" dirty="0"/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842131" y="5020148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Estrutura para Auxílio </a:t>
            </a:r>
          </a:p>
          <a:p>
            <a:pPr algn="ctr"/>
            <a:r>
              <a:rPr lang="pt-BR" sz="2000" b="1" dirty="0" smtClean="0"/>
              <a:t>a Calamidades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986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2259</TotalTime>
  <Words>1742</Words>
  <Application>Microsoft Office PowerPoint</Application>
  <PresentationFormat>Personalizar</PresentationFormat>
  <Paragraphs>227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Citável</vt:lpstr>
      <vt:lpstr> Diretrizes para  Auxílio em Calamidades Visão Geral   Coordernação Nacional para Auxílio em Calamidades/CNAC – Lirian Freitas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  <vt:lpstr>Diretrizes para Auxílio em Calamidades Visão Geral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Lirian</cp:lastModifiedBy>
  <cp:revision>129</cp:revision>
  <dcterms:created xsi:type="dcterms:W3CDTF">2019-05-02T17:34:55Z</dcterms:created>
  <dcterms:modified xsi:type="dcterms:W3CDTF">2019-06-18T02:04:24Z</dcterms:modified>
</cp:coreProperties>
</file>