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5"/>
  </p:notesMasterIdLst>
  <p:sldIdLst>
    <p:sldId id="256" r:id="rId2"/>
    <p:sldId id="305" r:id="rId3"/>
    <p:sldId id="257" r:id="rId4"/>
    <p:sldId id="258" r:id="rId5"/>
    <p:sldId id="259" r:id="rId6"/>
    <p:sldId id="260" r:id="rId7"/>
    <p:sldId id="271" r:id="rId8"/>
    <p:sldId id="272" r:id="rId9"/>
    <p:sldId id="273" r:id="rId10"/>
    <p:sldId id="261" r:id="rId11"/>
    <p:sldId id="262" r:id="rId12"/>
    <p:sldId id="274" r:id="rId13"/>
    <p:sldId id="316" r:id="rId14"/>
    <p:sldId id="263" r:id="rId15"/>
    <p:sldId id="264" r:id="rId16"/>
    <p:sldId id="265" r:id="rId17"/>
    <p:sldId id="276" r:id="rId18"/>
    <p:sldId id="277" r:id="rId19"/>
    <p:sldId id="278" r:id="rId20"/>
    <p:sldId id="309" r:id="rId21"/>
    <p:sldId id="310" r:id="rId22"/>
    <p:sldId id="279" r:id="rId23"/>
    <p:sldId id="311" r:id="rId24"/>
    <p:sldId id="266" r:id="rId25"/>
    <p:sldId id="280" r:id="rId26"/>
    <p:sldId id="285" r:id="rId27"/>
    <p:sldId id="281" r:id="rId28"/>
    <p:sldId id="267" r:id="rId29"/>
    <p:sldId id="268" r:id="rId30"/>
    <p:sldId id="282" r:id="rId31"/>
    <p:sldId id="283" r:id="rId32"/>
    <p:sldId id="320" r:id="rId33"/>
    <p:sldId id="322" r:id="rId34"/>
    <p:sldId id="324" r:id="rId35"/>
    <p:sldId id="326" r:id="rId36"/>
    <p:sldId id="330" r:id="rId37"/>
    <p:sldId id="329" r:id="rId38"/>
    <p:sldId id="331" r:id="rId39"/>
    <p:sldId id="284" r:id="rId40"/>
    <p:sldId id="294" r:id="rId41"/>
    <p:sldId id="317" r:id="rId42"/>
    <p:sldId id="312" r:id="rId43"/>
    <p:sldId id="314" r:id="rId44"/>
  </p:sldIdLst>
  <p:sldSz cx="10691813" cy="756285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FF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1296" y="-72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BA3C0-5EFC-4F7A-BC4B-993125D11344}" type="datetimeFigureOut">
              <a:rPr lang="pt-BR" smtClean="0"/>
              <a:pPr/>
              <a:t>15/07/2019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B595C-1BCB-4DA2-B2B5-1A313A14A21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4318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B595C-1BCB-4DA2-B2B5-1A313A14A21B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77840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B595C-1BCB-4DA2-B2B5-1A313A14A21B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7536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64353"/>
            <a:ext cx="10691813" cy="329849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691813" cy="42643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924910"/>
            <a:ext cx="10691813" cy="25209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764665"/>
            <a:ext cx="10691813" cy="563012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265" y="5571835"/>
            <a:ext cx="6591192" cy="972781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974" y="3454220"/>
            <a:ext cx="8389929" cy="1977465"/>
          </a:xfrm>
          <a:effectLst/>
        </p:spPr>
        <p:txBody>
          <a:bodyPr>
            <a:noAutofit/>
          </a:bodyPr>
          <a:lstStyle>
            <a:lvl1pPr marL="730139" indent="-521528" algn="l">
              <a:defRPr sz="6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61" y="806703"/>
            <a:ext cx="7484269" cy="38318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056" y="415215"/>
            <a:ext cx="2405658" cy="577672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789" y="806704"/>
            <a:ext cx="5646745" cy="539779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8875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36477" y="806704"/>
            <a:ext cx="7484269" cy="38318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64353"/>
            <a:ext cx="10691813" cy="329849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1813" cy="42643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924910"/>
            <a:ext cx="10691813" cy="25209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4665"/>
            <a:ext cx="10691813" cy="563012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356" y="2395948"/>
            <a:ext cx="6976649" cy="2672412"/>
          </a:xfrm>
          <a:effectLst/>
        </p:spPr>
        <p:txBody>
          <a:bodyPr anchor="b"/>
          <a:lstStyle>
            <a:lvl1pPr algn="r">
              <a:defRPr sz="5200" b="1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4778" y="5081061"/>
            <a:ext cx="6981125" cy="921327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36475" y="806703"/>
            <a:ext cx="3913204" cy="38318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31441" y="806704"/>
            <a:ext cx="3913204" cy="3831844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476" y="806704"/>
            <a:ext cx="3913204" cy="705515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52200" y="1544249"/>
            <a:ext cx="3913204" cy="302514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3955" y="806704"/>
            <a:ext cx="3913204" cy="705515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marL="0" lvl="0" indent="0" algn="ctr" defTabSz="1043056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2" y="1542821"/>
            <a:ext cx="3913204" cy="302514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130" y="2436919"/>
            <a:ext cx="4251568" cy="1387838"/>
          </a:xfrm>
          <a:effectLst/>
        </p:spPr>
        <p:txBody>
          <a:bodyPr anchor="b">
            <a:noAutofit/>
          </a:bodyPr>
          <a:lstStyle>
            <a:lvl1pPr marL="260764" indent="-260764" algn="l">
              <a:defRPr sz="3200" b="1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064" y="806704"/>
            <a:ext cx="4697061" cy="5397799"/>
          </a:xfrm>
        </p:spPr>
        <p:txBody>
          <a:bodyPr anchor="ctr"/>
          <a:lstStyle>
            <a:lvl1pPr>
              <a:defRPr sz="25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7861" y="3857298"/>
            <a:ext cx="3962261" cy="2359413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264353"/>
            <a:ext cx="10691813" cy="329849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0691813" cy="42643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924910"/>
            <a:ext cx="10691813" cy="25209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764665"/>
            <a:ext cx="10691813" cy="563012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32692" y="1260475"/>
            <a:ext cx="4811316" cy="344927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488" y="1114342"/>
            <a:ext cx="4319420" cy="2385330"/>
          </a:xfrm>
        </p:spPr>
        <p:txBody>
          <a:bodyPr anchor="b"/>
          <a:lstStyle>
            <a:lvl1pPr marL="208611" indent="-208611">
              <a:buFont typeface="Georgia" pitchFamily="18" charset="0"/>
              <a:buChar char="*"/>
              <a:defRPr sz="18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73" y="4923264"/>
            <a:ext cx="7464085" cy="1260475"/>
          </a:xfrm>
        </p:spPr>
        <p:txBody>
          <a:bodyPr anchor="b">
            <a:noAutofit/>
          </a:bodyPr>
          <a:lstStyle>
            <a:lvl1pPr algn="l">
              <a:defRPr sz="5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30122"/>
            <a:ext cx="10691813" cy="1932728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1813" cy="56301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155602"/>
            <a:ext cx="10691813" cy="25209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4665"/>
            <a:ext cx="10691813" cy="563012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6841" y="4821530"/>
            <a:ext cx="7614890" cy="1260475"/>
          </a:xfrm>
          <a:prstGeom prst="rect">
            <a:avLst/>
          </a:prstGeom>
          <a:effectLst/>
        </p:spPr>
        <p:txBody>
          <a:bodyPr vert="horz" lIns="104306" tIns="52153" rIns="104306" bIns="52153" rtlCol="0" anchor="t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477" y="807520"/>
            <a:ext cx="7484269" cy="383184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6974" y="6806565"/>
            <a:ext cx="2940249" cy="402652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7/15/2019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590" y="6806565"/>
            <a:ext cx="3920333" cy="402652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54922" y="6806565"/>
            <a:ext cx="2138363" cy="402652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id="1" dur="indefinite" restart="never" nodeType="tmRoot"/>
      </p:par>
    </p:tnLst>
  </p:timing>
  <p:txStyles>
    <p:titleStyle>
      <a:lvl1pPr marL="365070" indent="-365070" algn="r" defTabSz="104305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0764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5834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38750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1667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85445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8362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42571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07640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51849" indent="-208611" algn="l" defTabSz="1043056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02816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8293" y="590550"/>
            <a:ext cx="7511254" cy="679450"/>
          </a:xfrm>
          <a:prstGeom prst="rect">
            <a:avLst/>
          </a:prstGeom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420"/>
              </a:spcAft>
              <a:defRPr/>
            </a:pPr>
            <a:r>
              <a:rPr lang="pt-BR" sz="2800" b="1" dirty="0" smtClean="0">
                <a:latin typeface="Comic Sans MS"/>
              </a:rPr>
              <a:t>ORGANIZAÇÃO INTERNACIONAL  </a:t>
            </a:r>
            <a:r>
              <a:rPr lang="pt-BR" sz="2800" b="1" dirty="0">
                <a:latin typeface="Comic Sans MS"/>
              </a:rPr>
              <a:t>SATHYA SAI DO BRASIL</a:t>
            </a: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spc="-50" dirty="0">
                <a:latin typeface="Comic Sans MS"/>
              </a:rPr>
              <a:t>REGIÃO NORDESTE II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321013" y="5039901"/>
            <a:ext cx="9922213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338"/>
              </a:lnSpc>
              <a:spcBef>
                <a:spcPts val="2725"/>
              </a:spcBef>
            </a:pPr>
            <a:r>
              <a:rPr lang="pt-BR" altLang="pt-BR" sz="2400" b="1" dirty="0" smtClean="0">
                <a:latin typeface="Comic Sans MS" panose="030F0702030302020204" pitchFamily="66" charset="0"/>
              </a:rPr>
              <a:t>OFERECEMOS ESTE SERVIÇO AOS PÉS DE NOSSO DIVINO MESTRE BHAGAVAN SRI SATHYA SAI BABA</a:t>
            </a:r>
          </a:p>
          <a:p>
            <a:pPr algn="ctr" eaLnBrk="1" hangingPunct="1">
              <a:lnSpc>
                <a:spcPts val="3338"/>
              </a:lnSpc>
              <a:spcBef>
                <a:spcPts val="2725"/>
              </a:spcBef>
            </a:pPr>
            <a:endParaRPr lang="pt-BR" altLang="pt-BR" sz="2400" b="1" dirty="0" smtClean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ts val="3338"/>
              </a:lnSpc>
              <a:spcBef>
                <a:spcPts val="2725"/>
              </a:spcBef>
            </a:pPr>
            <a:endParaRPr lang="pt-BR" altLang="pt-BR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ts val="3338"/>
              </a:lnSpc>
              <a:spcBef>
                <a:spcPts val="2725"/>
              </a:spcBef>
            </a:pPr>
            <a:endParaRPr lang="pt-BR" altLang="pt-BR" sz="2400" b="1" dirty="0" smtClean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ts val="3338"/>
              </a:lnSpc>
              <a:spcBef>
                <a:spcPts val="2725"/>
              </a:spcBef>
            </a:pPr>
            <a:endParaRPr lang="pt-BR" altLang="pt-BR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ts val="3338"/>
              </a:lnSpc>
              <a:spcBef>
                <a:spcPts val="2725"/>
              </a:spcBef>
            </a:pPr>
            <a:endParaRPr lang="pt-BR" altLang="pt-BR" sz="2400" b="1" dirty="0" smtClean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ts val="3338"/>
              </a:lnSpc>
              <a:spcBef>
                <a:spcPts val="2725"/>
              </a:spcBef>
            </a:pPr>
            <a:endParaRPr lang="pt-BR" altLang="pt-BR" sz="2400" b="1" dirty="0">
              <a:latin typeface="Comic Sans MS" panose="030F0702030302020204" pitchFamily="66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4277" y="1935803"/>
            <a:ext cx="3279285" cy="293775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357188" y="374650"/>
            <a:ext cx="98742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913"/>
              </a:lnSpc>
            </a:pPr>
            <a:r>
              <a:rPr lang="pt-BR" altLang="pt-BR" sz="2700" b="1" dirty="0">
                <a:latin typeface="Comic Sans MS" panose="030F0702030302020204" pitchFamily="66" charset="0"/>
              </a:rPr>
              <a:t>1.2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. DISTRIBUIÇÃO </a:t>
            </a:r>
            <a:r>
              <a:rPr lang="pt-BR" altLang="pt-BR" sz="2700" b="1" dirty="0">
                <a:latin typeface="Comic Sans MS" panose="030F0702030302020204" pitchFamily="66" charset="0"/>
              </a:rPr>
              <a:t>DE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50 </a:t>
            </a:r>
            <a:r>
              <a:rPr lang="pt-BR" altLang="pt-BR" sz="2700" b="1" dirty="0">
                <a:latin typeface="Comic Sans MS" panose="030F0702030302020204" pitchFamily="66" charset="0"/>
              </a:rPr>
              <a:t>CESTAS BÁSICAS MENSAL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MANTIDAS POR </a:t>
            </a:r>
            <a:r>
              <a:rPr lang="pt-BR" altLang="pt-BR" sz="2700" b="1" dirty="0">
                <a:latin typeface="Comic Sans MS" panose="030F0702030302020204" pitchFamily="66" charset="0"/>
              </a:rPr>
              <a:t>MADRINHAS E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 </a:t>
            </a:r>
            <a:r>
              <a:rPr lang="pt-BR" altLang="pt-BR" sz="2700" b="1" dirty="0">
                <a:latin typeface="Comic Sans MS" panose="030F0702030302020204" pitchFamily="66" charset="0"/>
              </a:rPr>
              <a:t>PADRINHOS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13" y="1779588"/>
            <a:ext cx="8960000" cy="504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324000" y="341313"/>
            <a:ext cx="10259388" cy="18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ts val="3888"/>
              </a:lnSpc>
            </a:pPr>
            <a:r>
              <a:rPr lang="pt-BR" altLang="pt-BR" sz="2800" b="1" dirty="0">
                <a:latin typeface="Comic Sans MS" panose="030F0702030302020204" pitchFamily="66" charset="0"/>
              </a:rPr>
              <a:t>1.3</a:t>
            </a:r>
            <a:r>
              <a:rPr lang="pt-BR" altLang="pt-BR" sz="2800" b="1" dirty="0" smtClean="0">
                <a:latin typeface="Comic Sans MS" panose="030F0702030302020204" pitchFamily="66" charset="0"/>
              </a:rPr>
              <a:t>. VIVÊNCIA </a:t>
            </a:r>
            <a:r>
              <a:rPr lang="pt-BR" altLang="pt-BR" sz="2800" b="1" dirty="0">
                <a:latin typeface="Comic Sans MS" panose="030F0702030302020204" pitchFamily="66" charset="0"/>
              </a:rPr>
              <a:t>EVH MENSAL </a:t>
            </a:r>
            <a:r>
              <a:rPr lang="en-US" altLang="pt-BR" sz="2800" b="1" dirty="0">
                <a:latin typeface="Comic Sans MS" panose="030F0702030302020204" pitchFamily="66" charset="0"/>
              </a:rPr>
              <a:t>PARA </a:t>
            </a:r>
            <a:r>
              <a:rPr lang="pt-BR" altLang="pt-BR" sz="2800" b="1" dirty="0" smtClean="0">
                <a:latin typeface="Comic Sans MS" panose="030F0702030302020204" pitchFamily="66" charset="0"/>
              </a:rPr>
              <a:t>COMUNIDADE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800" b="1" dirty="0" smtClean="0">
                <a:latin typeface="Comic Sans MS" panose="030F0702030302020204" pitchFamily="66" charset="0"/>
              </a:rPr>
              <a:t>      PRESENTE </a:t>
            </a:r>
            <a:r>
              <a:rPr lang="pt-BR" altLang="pt-BR" sz="2800" b="1" dirty="0">
                <a:latin typeface="Comic Sans MS" panose="030F0702030302020204" pitchFamily="66" charset="0"/>
              </a:rPr>
              <a:t>FEITAS PELO NÚCLEO DE </a:t>
            </a:r>
            <a:r>
              <a:rPr lang="pt-BR" altLang="pt-BR" sz="2800" b="1" dirty="0" smtClean="0">
                <a:latin typeface="Comic Sans MS" panose="030F0702030302020204" pitchFamily="66" charset="0"/>
              </a:rPr>
              <a:t>EVH-NATAL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800" b="1" dirty="0">
                <a:latin typeface="Comic Sans MS" panose="030F0702030302020204" pitchFamily="66" charset="0"/>
              </a:rPr>
              <a:t> </a:t>
            </a:r>
            <a:r>
              <a:rPr lang="pt-BR" altLang="pt-BR" sz="2800" b="1" dirty="0" smtClean="0">
                <a:latin typeface="Comic Sans MS" panose="030F0702030302020204" pitchFamily="66" charset="0"/>
              </a:rPr>
              <a:t>     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800" b="1" dirty="0" smtClean="0">
                <a:latin typeface="Comic Sans MS" panose="030F0702030302020204" pitchFamily="66" charset="0"/>
              </a:rPr>
              <a:t>    </a:t>
            </a:r>
            <a:endParaRPr lang="pt-BR" altLang="pt-BR" sz="2800" b="1" dirty="0">
              <a:latin typeface="Comic Sans MS" panose="030F0702030302020204" pitchFamily="66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00" y="2568102"/>
            <a:ext cx="10080000" cy="457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00" y="1565671"/>
            <a:ext cx="1007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01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013" y="1183648"/>
            <a:ext cx="9951396" cy="51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3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360000"/>
            <a:ext cx="10316701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620000" indent="-720000" algn="just" eaLnBrk="1" hangingPunct="1"/>
            <a:r>
              <a:rPr lang="en-US" altLang="pt-BR" sz="2500" b="1" dirty="0" smtClean="0">
                <a:latin typeface="Comic Sans MS" panose="030F0702030302020204" pitchFamily="66" charset="0"/>
              </a:rPr>
              <a:t>1.4.APOIO </a:t>
            </a:r>
            <a:r>
              <a:rPr lang="en-US" altLang="pt-BR" sz="2500" b="1" dirty="0">
                <a:latin typeface="Comic Sans MS" panose="030F0702030302020204" pitchFamily="66" charset="0"/>
              </a:rPr>
              <a:t>PARA </a:t>
            </a:r>
            <a:r>
              <a:rPr lang="pt-BR" altLang="pt-BR" sz="2500" b="1" dirty="0">
                <a:latin typeface="Comic Sans MS" panose="030F0702030302020204" pitchFamily="66" charset="0"/>
              </a:rPr>
              <a:t>CONSTRUÇÃO </a:t>
            </a:r>
            <a:r>
              <a:rPr lang="en-US" altLang="pt-BR" sz="2500" b="1" dirty="0">
                <a:latin typeface="Comic Sans MS" panose="030F0702030302020204" pitchFamily="66" charset="0"/>
              </a:rPr>
              <a:t>E </a:t>
            </a:r>
            <a:r>
              <a:rPr lang="pt-BR" altLang="pt-BR" sz="2500" b="1" dirty="0">
                <a:latin typeface="Comic Sans MS" panose="030F0702030302020204" pitchFamily="66" charset="0"/>
              </a:rPr>
              <a:t>CRIAÇAO </a:t>
            </a:r>
            <a:r>
              <a:rPr lang="en-US" altLang="pt-BR" sz="2500" b="1" dirty="0" smtClean="0">
                <a:latin typeface="Comic Sans MS" panose="030F0702030302020204" pitchFamily="66" charset="0"/>
              </a:rPr>
              <a:t>DA      </a:t>
            </a:r>
            <a:r>
              <a:rPr lang="pt-BR" altLang="pt-BR" sz="2500" b="1" dirty="0">
                <a:latin typeface="Comic Sans MS" panose="030F0702030302020204" pitchFamily="66" charset="0"/>
              </a:rPr>
              <a:t>ASSOCIAÇÃO </a:t>
            </a:r>
            <a:r>
              <a:rPr lang="en-US" altLang="pt-BR" sz="2500" b="1" i="1" u="sng" dirty="0">
                <a:latin typeface="Comic Sans MS" panose="030F0702030302020204" pitchFamily="66" charset="0"/>
              </a:rPr>
              <a:t>AMOQUEIMADAS</a:t>
            </a:r>
            <a:r>
              <a:rPr lang="en-US" altLang="pt-BR" sz="2500" b="1" dirty="0">
                <a:latin typeface="Comic Sans MS" panose="030F0702030302020204" pitchFamily="66" charset="0"/>
              </a:rPr>
              <a:t> </a:t>
            </a:r>
            <a:r>
              <a:rPr lang="en-US" altLang="pt-BR" sz="2500" b="1" dirty="0" smtClean="0">
                <a:latin typeface="Comic Sans MS" panose="030F0702030302020204" pitchFamily="66" charset="0"/>
              </a:rPr>
              <a:t> EM 18.03.18 </a:t>
            </a:r>
            <a:r>
              <a:rPr lang="pt-BR" altLang="pt-BR" sz="2500" b="1" dirty="0" smtClean="0">
                <a:latin typeface="Comic Sans MS" panose="030F0702030302020204" pitchFamily="66" charset="0"/>
              </a:rPr>
              <a:t>ESSENCIAL   </a:t>
            </a:r>
            <a:r>
              <a:rPr lang="en-US" altLang="pt-BR" sz="2500" b="1" dirty="0" smtClean="0">
                <a:latin typeface="Comic Sans MS" panose="030F0702030302020204" pitchFamily="66" charset="0"/>
              </a:rPr>
              <a:t>PARA     O       </a:t>
            </a:r>
            <a:r>
              <a:rPr lang="pt-BR" altLang="pt-BR" sz="2500" b="1" dirty="0">
                <a:latin typeface="Comic Sans MS" panose="030F0702030302020204" pitchFamily="66" charset="0"/>
              </a:rPr>
              <a:t>DESENVOLVIMENTO SÓCIO </a:t>
            </a:r>
            <a:r>
              <a:rPr lang="en-US" altLang="pt-BR" sz="2500" b="1" dirty="0" smtClean="0">
                <a:latin typeface="Comic Sans MS" panose="030F0702030302020204" pitchFamily="66" charset="0"/>
              </a:rPr>
              <a:t>– </a:t>
            </a:r>
            <a:r>
              <a:rPr lang="pt-BR" altLang="pt-BR" sz="2500" b="1" dirty="0" smtClean="0">
                <a:latin typeface="Comic Sans MS" panose="030F0702030302020204" pitchFamily="66" charset="0"/>
              </a:rPr>
              <a:t>ECONÔMICO OBJETIVANDO</a:t>
            </a:r>
            <a:r>
              <a:rPr lang="en-US" altLang="pt-BR" sz="2500" b="1" dirty="0" smtClean="0">
                <a:latin typeface="Comic Sans MS" panose="030F0702030302020204" pitchFamily="66" charset="0"/>
              </a:rPr>
              <a:t> </a:t>
            </a:r>
            <a:r>
              <a:rPr lang="pt-BR" altLang="pt-BR" sz="2500" b="1" dirty="0" smtClean="0">
                <a:latin typeface="Comic Sans MS" panose="030F0702030302020204" pitchFamily="66" charset="0"/>
              </a:rPr>
              <a:t>BUSCAR RECURSOS E OUTRAS MELHORIAS PARA A COMUNIDADE</a:t>
            </a:r>
            <a:endParaRPr lang="pt-BR" altLang="pt-BR" sz="2500" b="1" dirty="0"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701" y="2736000"/>
            <a:ext cx="9360000" cy="468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1934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360363" y="72000"/>
            <a:ext cx="98774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ts val="3963"/>
              </a:lnSpc>
            </a:pPr>
            <a:r>
              <a:rPr lang="en-US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1.5</a:t>
            </a:r>
            <a:r>
              <a:rPr lang="en-US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 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ENCONTRO PARA O ABASTECIMENTO DE </a:t>
            </a:r>
            <a:r>
              <a:rPr lang="pt-BR" altLang="pt-BR" sz="2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ÁGUA</a:t>
            </a:r>
          </a:p>
          <a:p>
            <a:pPr algn="just" eaLnBrk="1" hangingPunct="1">
              <a:lnSpc>
                <a:spcPts val="3963"/>
              </a:lnSpc>
            </a:pPr>
            <a:r>
              <a:rPr lang="pt-BR" altLang="pt-BR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pt-BR" sz="2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 QUEIMADAS EM 29.04.18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0701" y="2089533"/>
            <a:ext cx="9970410" cy="441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MOÇÃO DO I ENCONTRO PARA O ABASTECIMENTO DE ÁGUA DE QUEIMADAS, TAIPÚ-RN realizado no dia 29 de abril de 2018 na Escola Municipal de Queimadas.</a:t>
            </a:r>
            <a:endParaRPr lang="pt-B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participantes do I Encontro para o Abastecimento de Água em Queimadas e os moradores de Queimadas solicitam a Prefeitura Municipal de Taipu e ao Governo do RN para viabilizar através de um PROJETO ESTRUTURANTE a execução do sistema de abastecimento de água na comunidade de Queimadas desenvolvido pela CAERN e financiado através do Projeto Governo Cidadão.</a:t>
            </a:r>
            <a:endParaRPr lang="pt-B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1934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823468" y="457200"/>
            <a:ext cx="90090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1.6. AÇÕES 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 MELHORAMENTOS EM MORADIAS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00" y="1800000"/>
            <a:ext cx="10080000" cy="50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476656" y="7042826"/>
            <a:ext cx="93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Comic Sans MS" panose="030F0702030302020204" pitchFamily="66" charset="0"/>
              </a:rPr>
              <a:t>MORADIA DE  SEU  PINININHA-FRANCISCO MELO ANTES DA REFORMA</a:t>
            </a:r>
            <a:endParaRPr lang="pt-BR" b="1" dirty="0">
              <a:latin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741" y="1411650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6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26" y="544749"/>
            <a:ext cx="10079999" cy="56474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4538" y="6332706"/>
            <a:ext cx="1017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omic Sans MS" panose="030F0702030302020204" pitchFamily="66" charset="0"/>
              </a:rPr>
              <a:t>ENTREGA EM AGOSTO DE 2018 AS REFORMAS REALIZADAS NA</a:t>
            </a:r>
          </a:p>
          <a:p>
            <a:pPr algn="ctr"/>
            <a:r>
              <a:rPr lang="pt-BR" b="1" dirty="0" smtClean="0">
                <a:latin typeface="Comic Sans MS" panose="030F0702030302020204" pitchFamily="66" charset="0"/>
              </a:rPr>
              <a:t> CASA  DE SEU PINININHA</a:t>
            </a:r>
            <a:endParaRPr lang="pt-B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6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00" y="1260000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8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02816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5041" y="1536703"/>
            <a:ext cx="3477759" cy="347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8293" y="590550"/>
            <a:ext cx="7511254" cy="679450"/>
          </a:xfrm>
          <a:prstGeom prst="rect">
            <a:avLst/>
          </a:prstGeom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420"/>
              </a:spcAft>
              <a:defRPr/>
            </a:pPr>
            <a:r>
              <a:rPr lang="pt-BR" sz="2800" b="1" dirty="0" smtClean="0">
                <a:latin typeface="Comic Sans MS"/>
              </a:rPr>
              <a:t>ORGANIZAÇÃO INTERNACIONAL  </a:t>
            </a:r>
            <a:r>
              <a:rPr lang="pt-BR" sz="2800" b="1" dirty="0">
                <a:latin typeface="Comic Sans MS"/>
              </a:rPr>
              <a:t>SATHYA SAI DO BRASIL</a:t>
            </a: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b="1" spc="-50" dirty="0">
                <a:latin typeface="Comic Sans MS"/>
              </a:rPr>
              <a:t>REGIÃO NORDESTE II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685800" y="5039901"/>
            <a:ext cx="942975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ts val="3338"/>
              </a:lnSpc>
              <a:spcBef>
                <a:spcPts val="2725"/>
              </a:spcBef>
            </a:pPr>
            <a:r>
              <a:rPr lang="pt-BR" altLang="pt-BR" sz="2400" b="1" dirty="0">
                <a:latin typeface="Comic Sans MS" panose="030F0702030302020204" pitchFamily="66" charset="0"/>
              </a:rPr>
              <a:t>PROJETO SERVIÇO SÓCIO-EDUCATIVO EM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VALORES </a:t>
            </a:r>
            <a:r>
              <a:rPr lang="pt-BR" altLang="pt-BR" sz="2400" b="1" dirty="0">
                <a:latin typeface="Comic Sans MS" panose="030F0702030302020204" pitchFamily="66" charset="0"/>
              </a:rPr>
              <a:t>HUMANOS NA COMUNIDADE DE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QUEIMADAS - TAIPU/RN</a:t>
            </a:r>
            <a:endParaRPr lang="pt-BR" alt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275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33518" y="5978681"/>
            <a:ext cx="10116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00" b="1" dirty="0" smtClean="0">
                <a:latin typeface="Comic Sans MS" panose="030F0702030302020204" pitchFamily="66" charset="0"/>
              </a:rPr>
              <a:t>RECONSTRUÇÃO EM ANDAMENTO DE UMA PEQUENA CASA SEMI-DESTRUIDA</a:t>
            </a:r>
          </a:p>
          <a:p>
            <a:pPr algn="ctr"/>
            <a:r>
              <a:rPr lang="pt-BR" sz="1900" b="1" dirty="0" smtClean="0">
                <a:latin typeface="Comic Sans MS" panose="030F0702030302020204" pitchFamily="66" charset="0"/>
              </a:rPr>
              <a:t>   DE MANUEL RODRIGUES, MORADOR DE QUEIMADAS</a:t>
            </a:r>
          </a:p>
          <a:p>
            <a:endParaRPr lang="pt-BR" sz="19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19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250" y="496110"/>
            <a:ext cx="7102311" cy="521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480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c0a03c86-34d9-4c25-acd6-9fb07b2136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c0a03c86-34d9-4c25-acd6-9fb07b2136f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blob:https://web.whatsapp.com/c0a03c86-34d9-4c25-acd6-9fb07b2136f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8" descr="blob:https://web.whatsapp.com/c0a03c86-34d9-4c25-acd6-9fb07b2136f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000" y="160337"/>
            <a:ext cx="9720000" cy="72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671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1934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66929" y="2297"/>
            <a:ext cx="76674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3888"/>
              </a:lnSpc>
            </a:pPr>
            <a:r>
              <a:rPr lang="pt-BR" alt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1.7. ENTREGA DE ENXOVAIS </a:t>
            </a:r>
            <a:r>
              <a:rPr lang="pt-BR" alt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 RECÉM-NASCIDOS</a:t>
            </a:r>
            <a:endParaRPr lang="pt-BR" alt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018" y="1876956"/>
            <a:ext cx="1008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321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64385" y="1012660"/>
            <a:ext cx="943822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ORGANIZAÇÃO SATHYA SAI DO BRASIL – REGIÃO NORDESTE II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PROJETO SERVIÇO DE VALORES HUMANOS NA COMUNIDADE DE QUEIMADAS – TAIPU/RN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AÇÕES SOCIAIS TRIÊNIO 2018-2020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NOME:____________________________________________________________________________________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CASA N° _______R.G : __________________ NASC:_______________ EST. CIVIL: _______</a:t>
            </a:r>
            <a:r>
              <a:rPr kumimoji="0" lang="pt-BR" altLang="pt-B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N°</a:t>
            </a: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FILHOS________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CÔNJUGE: _____________________________________________________________ NASC_______________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GRAU DE INSTRUÇÃO DO CASAL: ______________________________________________________________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600" b="1" dirty="0" smtClean="0">
                <a:cs typeface="Times New Roman" panose="02020603050405020304" pitchFamily="18" charset="0"/>
              </a:rPr>
              <a:t>NOME DOS  DEPENDENTES, ESCOLARIDADE E LOCAL QUE ESTUDA: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*INF (INFANTIL)   FUND (FUNDAMENTAL)    SEGUNDO GRAU (SEG)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HÁ QUANTO TEMPO MORAM EM QUEIMADAS? 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QUANTAS PESSOAS MORAM NA CASA? _________________________________________________________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RENDA FAMILIAR (R$) ____________QUANTAS PESSOAS CONTRIBUIEM PARA A RF?_____________________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RECEBE ALGUM BENEFÍCIO: ______________ QUAL?____________________________ VALOR­­­____________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JÁ PARTICIPOU DE ALGUM CURSO DO PROJETO EVH? ______ QUAL (IS)? 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_________________________________________________________________________________________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TEM CRIANÇA OU ADOLESCENTE PARTICIPANDO DAS OFICINAS DE MÚSICA? 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NOME ____________________________________________________________________________________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QUAIS CURSOS GOSTARIA QUE FOSSE OFERECIDO?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QUEIMADAS ___/____/2019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                            ___________________________________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ASSINATURA DO SEVA                                                ASSINATURA  RESPONSÁVEL PELA FAMÍLIA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225684" y="511378"/>
            <a:ext cx="8122597" cy="52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 eaLnBrk="1" hangingPunct="1">
              <a:lnSpc>
                <a:spcPts val="3888"/>
              </a:lnSpc>
            </a:pPr>
            <a:r>
              <a:rPr lang="pt-BR" altLang="pt-BR" b="1" dirty="0">
                <a:latin typeface="Comic Sans MS" panose="030F0702030302020204" pitchFamily="66" charset="0"/>
              </a:rPr>
              <a:t>1.8. CADASTRO GERAL SÓCIO-ECONÔMICO DAS FAMÍLIAS</a:t>
            </a:r>
          </a:p>
        </p:txBody>
      </p:sp>
    </p:spTree>
    <p:extLst>
      <p:ext uri="{BB962C8B-B14F-4D97-AF65-F5344CB8AC3E}">
        <p14:creationId xmlns:p14="http://schemas.microsoft.com/office/powerpoint/2010/main" xmlns="" val="16689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1934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2000" y="0"/>
            <a:ext cx="9982200" cy="1427162"/>
          </a:xfrm>
          <a:prstGeom prst="rect">
            <a:avLst/>
          </a:prstGeom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840"/>
              </a:spcAft>
              <a:defRPr/>
            </a:pPr>
            <a:r>
              <a:rPr lang="en-US" sz="3200" b="1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2. </a:t>
            </a:r>
            <a:r>
              <a:rPr lang="pt-BR" sz="3200" b="1" u="sng" spc="-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PARA A COMUNIDADE ESCOLAR</a:t>
            </a:r>
          </a:p>
          <a:p>
            <a:pPr eaLnBrk="1" fontAlgn="auto" hangingPunct="1">
              <a:lnSpc>
                <a:spcPts val="391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2.1</a:t>
            </a: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. SUBPROJETO </a:t>
            </a:r>
            <a:r>
              <a:rPr 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ESCOLAR DE </a:t>
            </a:r>
            <a:r>
              <a:rPr lang="pt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ARBORIZAÇÃO </a:t>
            </a:r>
            <a:r>
              <a:rPr 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E ÁGUA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44775" y="1792675"/>
            <a:ext cx="54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59398" y="1478671"/>
            <a:ext cx="1007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2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512" y="1621277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1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88" y="1320122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0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61950" y="792164"/>
            <a:ext cx="9978552" cy="49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pt-BR" sz="2700" b="1" dirty="0" smtClean="0">
                <a:latin typeface="Comic Sans MS" panose="030F0702030302020204" pitchFamily="66" charset="0"/>
              </a:rPr>
              <a:t>2.2.1. SUBPROJETO </a:t>
            </a:r>
            <a:r>
              <a:rPr lang="pt-BR" altLang="pt-BR" sz="2700" b="1" dirty="0">
                <a:latin typeface="Comic Sans MS" panose="030F0702030302020204" pitchFamily="66" charset="0"/>
              </a:rPr>
              <a:t>ESCOLAR DE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HISTÓRIAS EM </a:t>
            </a:r>
            <a:r>
              <a:rPr lang="pt-BR" altLang="pt-BR" sz="2700" b="1" dirty="0">
                <a:latin typeface="Comic Sans MS" panose="030F0702030302020204" pitchFamily="66" charset="0"/>
              </a:rPr>
              <a:t>EVH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89499" y="2017739"/>
            <a:ext cx="86868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6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HISTÓRIAS INFANTIS</a:t>
            </a: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36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COM TEMAS SOBRE</a:t>
            </a: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48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VALORES </a:t>
            </a:r>
            <a:r>
              <a:rPr lang="pt-BR" sz="4800" b="1" i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HUMANOS</a:t>
            </a:r>
          </a:p>
          <a:p>
            <a:pPr algn="ctr">
              <a:spcAft>
                <a:spcPts val="0"/>
              </a:spcAft>
            </a:pPr>
            <a:endParaRPr lang="pt-BR" sz="2000" b="1" i="1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SELEÇÃO FEITA PELO Grupo de EVH-Natal para o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PROJETO </a:t>
            </a:r>
            <a:r>
              <a:rPr lang="pt-BR" b="1" dirty="0">
                <a:solidFill>
                  <a:srgbClr val="C0504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SERVIÇO</a:t>
            </a:r>
            <a:r>
              <a:rPr lang="pt-BR" b="1" dirty="0">
                <a:solidFill>
                  <a:srgbClr val="C0504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solidFill>
                  <a:srgbClr val="C0504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SÓCIO-EDUCATIVO EM VALORES HUMANOS</a:t>
            </a:r>
            <a:endParaRPr lang="pt-BR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COMUNIDADE DE QUEIMADAS-TAIPU/RN</a:t>
            </a:r>
            <a:endParaRPr lang="pt-BR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pt-BR" sz="2400" b="1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NATAL-2018</a:t>
            </a:r>
            <a:endParaRPr lang="pt-BR" dirty="0"/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02816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1934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54013" y="108000"/>
            <a:ext cx="97139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888"/>
              </a:lnSpc>
            </a:pPr>
            <a:r>
              <a:rPr lang="en-US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2.2.2. SUBPROJETO 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ESCOLAR DE </a:t>
            </a:r>
            <a:r>
              <a:rPr lang="pt-BR" altLang="pt-BR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CURSO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OFICINAS DE MÚSICA EM FLAUTA DOCE E CANTO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013" y="2127114"/>
            <a:ext cx="10079999" cy="504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02816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646" y="773113"/>
            <a:ext cx="9537804" cy="5223889"/>
          </a:xfrm>
          <a:prstGeom prst="rect">
            <a:avLst/>
          </a:prstGeom>
        </p:spPr>
        <p:txBody>
          <a:bodyPr lIns="0" tIns="0" rIns="0" bIns="0"/>
          <a:lstStyle/>
          <a:p>
            <a:pPr algn="just" eaLnBrk="1" fontAlgn="auto" hangingPunct="1">
              <a:lnSpc>
                <a:spcPts val="4992"/>
              </a:lnSpc>
              <a:spcBef>
                <a:spcPts val="0"/>
              </a:spcBef>
              <a:spcAft>
                <a:spcPts val="2100"/>
              </a:spcAft>
              <a:defRPr/>
            </a:pPr>
            <a:r>
              <a:rPr lang="pt-BR" sz="3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O PROJETO DE SERVIÇOS EM VALORES HUMANOS FOI DIVIDIDO EM DOIS TIPOS DE SERVIÇOS MENSAIS: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1260"/>
              </a:spcAft>
              <a:defRPr/>
            </a:pPr>
            <a:endParaRPr lang="pt-BR" sz="3200" b="1" u="sng" spc="-50" dirty="0" smtClean="0">
              <a:latin typeface="Comic Sans M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1260"/>
              </a:spcAft>
              <a:defRPr/>
            </a:pPr>
            <a:r>
              <a:rPr lang="pt-BR" sz="3200" b="1" u="sng" spc="-50" dirty="0" smtClean="0">
                <a:latin typeface="Comic Sans MS"/>
              </a:rPr>
              <a:t>1</a:t>
            </a:r>
            <a:r>
              <a:rPr lang="pt-BR" sz="3400" b="1" u="sng" spc="-50" dirty="0" smtClean="0">
                <a:latin typeface="Comic Sans MS"/>
              </a:rPr>
              <a:t>. PARA A </a:t>
            </a:r>
            <a:r>
              <a:rPr lang="pt-BR" sz="3400" b="1" u="sng" spc="-50" dirty="0">
                <a:latin typeface="Comic Sans MS"/>
              </a:rPr>
              <a:t>COMUNIDADE DE QUEIMADAS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3600" b="1" spc="-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u="sng" spc="-50" dirty="0" smtClean="0">
                <a:latin typeface="Comic Sans MS"/>
              </a:rPr>
              <a:t>2</a:t>
            </a:r>
            <a:r>
              <a:rPr lang="pt-BR" sz="3600" b="1" u="sng" spc="-50" dirty="0">
                <a:latin typeface="Comic Sans MS"/>
              </a:rPr>
              <a:t>. PARA A COMUNIDADE ESCOLAR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00" y="2196000"/>
            <a:ext cx="10080000" cy="5040000"/>
          </a:xfrm>
          <a:prstGeom prst="rect">
            <a:avLst/>
          </a:prstGeom>
        </p:spPr>
      </p:pic>
      <p:pic>
        <p:nvPicPr>
          <p:cNvPr id="3" name="Picture 2" descr="C:\Users\Tereza\Pictures\SAI Valores_humanos,_tesouro_da_humanida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00" y="999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5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331" y="1692534"/>
            <a:ext cx="1007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78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1934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350837" y="36000"/>
            <a:ext cx="10079999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888"/>
              </a:lnSpc>
            </a:pPr>
            <a:r>
              <a:rPr lang="en-US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2.3. SUBPROJETO 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COMUNIDADE ESCOLAR COM </a:t>
            </a:r>
            <a:r>
              <a:rPr lang="pt-BR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EVH</a:t>
            </a:r>
          </a:p>
          <a:p>
            <a:pPr eaLnBrk="1" hangingPunct="1">
              <a:lnSpc>
                <a:spcPts val="3888"/>
              </a:lnSpc>
            </a:pPr>
            <a:r>
              <a:rPr lang="pt-BR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COMO 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TEMA </a:t>
            </a:r>
            <a:r>
              <a:rPr lang="pt-BR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TRANSVERSAL</a:t>
            </a:r>
          </a:p>
          <a:p>
            <a:pPr eaLnBrk="1" hangingPunct="1">
              <a:lnSpc>
                <a:spcPts val="3888"/>
              </a:lnSpc>
            </a:pPr>
            <a:endParaRPr lang="pt-BR" altLang="pt-BR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ts val="3888"/>
              </a:lnSpc>
              <a:spcBef>
                <a:spcPts val="1200"/>
              </a:spcBef>
            </a:pPr>
            <a:r>
              <a:rPr lang="pt-BR" altLang="pt-BR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2.3.1. CURSO </a:t>
            </a:r>
            <a:r>
              <a:rPr lang="pt-BR" alt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 CONSTRUÇÃO EM RETALHOS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00" y="2304000"/>
            <a:ext cx="1007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7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690" y="1502441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Users\Ademar\Downloads\IMG_859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0915" y="2062872"/>
            <a:ext cx="5646855" cy="46881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330282" y="846306"/>
            <a:ext cx="756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CURSO DE  COSTURA E RETALHOS - 2019 </a:t>
            </a:r>
            <a:endParaRPr 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0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1934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756000" y="396000"/>
            <a:ext cx="92694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pt-B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2.3.2. CURSO </a:t>
            </a:r>
            <a:r>
              <a:rPr lang="pt-BR" altLang="pt-BR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 TRANSFORMAÇÃO DE ALIMENTO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00" y="1745632"/>
            <a:ext cx="1007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85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00" y="1400301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1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00" y="1512000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89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000" y="1332000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9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961" y="403697"/>
            <a:ext cx="8151778" cy="611383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16200000">
            <a:off x="-3060000" y="3564000"/>
            <a:ext cx="666945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t-BR" sz="28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Poder da gratidão: descobrir e ser feliz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00782" y="6837171"/>
            <a:ext cx="815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Comic Sans MS" panose="030F0702030302020204" pitchFamily="66" charset="0"/>
              </a:rPr>
              <a:t>NATAL EM QUEIMADAS – DISTRIBUIÇÃO DE LANCHEIRAS PARA CRIANÇAS E LANCHES PARA OS ADULTOS</a:t>
            </a:r>
            <a:endParaRPr lang="pt-B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5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03" y="0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87835" y="281782"/>
            <a:ext cx="98869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pt-BR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altLang="pt-BR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PARA </a:t>
            </a:r>
            <a:r>
              <a:rPr lang="pt-BR" altLang="pt-BR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COMUNIDADE DE QUEIMADAS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52000" y="1872000"/>
            <a:ext cx="10382249" cy="517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457200" eaLnBrk="1" hangingPunct="1"/>
            <a:r>
              <a:rPr lang="pt-BR" altLang="pt-BR" sz="2400" b="1" dirty="0">
                <a:latin typeface="Comic Sans MS" panose="030F0702030302020204" pitchFamily="66" charset="0"/>
              </a:rPr>
              <a:t>1.1. REUNIÃO DO LEVANTAMENTO DOS PROBLEMAS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DE</a:t>
            </a:r>
          </a:p>
          <a:p>
            <a:pPr indent="-457200" eaLnBrk="1" hangingPunct="1"/>
            <a:r>
              <a:rPr lang="pt-BR" altLang="pt-BR" sz="2400" b="1" dirty="0">
                <a:latin typeface="Comic Sans MS" panose="030F0702030302020204" pitchFamily="66" charset="0"/>
              </a:rPr>
              <a:t>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     QUEIMADAS </a:t>
            </a:r>
            <a:r>
              <a:rPr lang="pt-BR" altLang="pt-BR" sz="2400" b="1" dirty="0">
                <a:latin typeface="Comic Sans MS" panose="030F0702030302020204" pitchFamily="66" charset="0"/>
              </a:rPr>
              <a:t>JUNTO COM A COMUNIDADE EM JAN/2018</a:t>
            </a:r>
          </a:p>
          <a:p>
            <a:pPr indent="-457200" algn="just" eaLnBrk="1" hangingPunct="1">
              <a:lnSpc>
                <a:spcPts val="3888"/>
              </a:lnSpc>
              <a:spcBef>
                <a:spcPts val="600"/>
              </a:spcBef>
            </a:pPr>
            <a:r>
              <a:rPr lang="pt-BR" altLang="pt-BR" sz="2400" b="1" dirty="0">
                <a:latin typeface="Comic Sans MS" panose="030F0702030302020204" pitchFamily="66" charset="0"/>
              </a:rPr>
              <a:t>1.2.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DISTRIBUIÇÃO ATUAL DE 50 CESTAS </a:t>
            </a:r>
            <a:r>
              <a:rPr lang="pt-BR" altLang="pt-BR" sz="2400" b="1" dirty="0">
                <a:latin typeface="Comic Sans MS" panose="030F0702030302020204" pitchFamily="66" charset="0"/>
              </a:rPr>
              <a:t>BÁSICAS MENSAL</a:t>
            </a:r>
          </a:p>
          <a:p>
            <a:pPr indent="-457200" eaLnBrk="1" hangingPunct="1">
              <a:lnSpc>
                <a:spcPts val="3888"/>
              </a:lnSpc>
            </a:pPr>
            <a:r>
              <a:rPr lang="pt-BR" altLang="pt-BR" sz="2400" b="1" dirty="0">
                <a:latin typeface="Comic Sans MS" panose="030F0702030302020204" pitchFamily="66" charset="0"/>
              </a:rPr>
              <a:t>1.3. VIVÊNCIA EVH MENSAL PARA COMUNIDADE </a:t>
            </a:r>
            <a:r>
              <a:rPr lang="en-US" altLang="pt-BR" sz="2400" b="1" dirty="0">
                <a:latin typeface="Comic Sans MS" panose="030F0702030302020204" pitchFamily="66" charset="0"/>
              </a:rPr>
              <a:t>PRESENTE</a:t>
            </a:r>
          </a:p>
          <a:p>
            <a:pPr indent="-457200" eaLnBrk="1" hangingPunct="1">
              <a:lnSpc>
                <a:spcPts val="3888"/>
              </a:lnSpc>
            </a:pPr>
            <a:r>
              <a:rPr lang="pt-BR" altLang="pt-BR" sz="2400" b="1" dirty="0">
                <a:latin typeface="Comic Sans MS" panose="030F0702030302020204" pitchFamily="66" charset="0"/>
              </a:rPr>
              <a:t>1.4. APOIO PARA CONSTRUÇÃO E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FUNDAÇÃO DA ASSOCIAÇÃO</a:t>
            </a:r>
          </a:p>
          <a:p>
            <a:pPr indent="-457200" eaLnBrk="1" hangingPunct="1"/>
            <a:r>
              <a:rPr lang="pt-BR" altLang="pt-BR" sz="2400" b="1" dirty="0">
                <a:latin typeface="Comic Sans MS" panose="030F0702030302020204" pitchFamily="66" charset="0"/>
              </a:rPr>
              <a:t>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     </a:t>
            </a:r>
            <a:r>
              <a:rPr lang="pt-BR" altLang="pt-BR" sz="2400" b="1" u="sng" dirty="0">
                <a:latin typeface="Comic Sans MS" panose="030F0702030302020204" pitchFamily="66" charset="0"/>
              </a:rPr>
              <a:t>AMOQUEIMADAS</a:t>
            </a:r>
            <a:r>
              <a:rPr lang="pt-BR" altLang="pt-BR" sz="2400" b="1" dirty="0">
                <a:latin typeface="Comic Sans MS" panose="030F0702030302020204" pitchFamily="66" charset="0"/>
              </a:rPr>
              <a:t> EM 18.03.18</a:t>
            </a:r>
          </a:p>
          <a:p>
            <a:pPr algn="just" eaLnBrk="1" hangingPunct="1">
              <a:spcBef>
                <a:spcPts val="1200"/>
              </a:spcBef>
            </a:pPr>
            <a:r>
              <a:rPr lang="pt-BR" altLang="pt-BR" sz="2400" b="1" dirty="0">
                <a:latin typeface="Comic Sans MS" panose="030F0702030302020204" pitchFamily="66" charset="0"/>
              </a:rPr>
              <a:t>1.5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. I </a:t>
            </a:r>
            <a:r>
              <a:rPr lang="pt-BR" altLang="pt-BR" sz="2400" b="1" dirty="0">
                <a:latin typeface="Comic Sans MS" panose="030F0702030302020204" pitchFamily="66" charset="0"/>
              </a:rPr>
              <a:t>ENCONTRO PARA O ABASTECIMENTO DE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ÁGUA</a:t>
            </a:r>
          </a:p>
          <a:p>
            <a:pPr algn="just" eaLnBrk="1" hangingPunct="1">
              <a:spcBef>
                <a:spcPts val="600"/>
              </a:spcBef>
            </a:pPr>
            <a:r>
              <a:rPr lang="pt-BR" altLang="pt-BR" sz="2400" b="1" dirty="0">
                <a:latin typeface="Comic Sans MS" panose="030F0702030302020204" pitchFamily="66" charset="0"/>
              </a:rPr>
              <a:t>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     EM QUEIMADAS </a:t>
            </a:r>
            <a:r>
              <a:rPr lang="pt-BR" altLang="pt-BR" sz="2400" b="1" dirty="0">
                <a:latin typeface="Comic Sans MS" panose="030F0702030302020204" pitchFamily="66" charset="0"/>
              </a:rPr>
              <a:t>EM 29.04.18</a:t>
            </a:r>
          </a:p>
          <a:p>
            <a:pPr indent="-457200" algn="just" eaLnBrk="1" hangingPunct="1">
              <a:lnSpc>
                <a:spcPts val="3888"/>
              </a:lnSpc>
              <a:spcBef>
                <a:spcPts val="600"/>
              </a:spcBef>
            </a:pPr>
            <a:r>
              <a:rPr lang="pt-BR" altLang="pt-BR" sz="2400" b="1" dirty="0">
                <a:latin typeface="Comic Sans MS" panose="030F0702030302020204" pitchFamily="66" charset="0"/>
              </a:rPr>
              <a:t>1.6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. AÇÕES </a:t>
            </a:r>
            <a:r>
              <a:rPr lang="pt-BR" altLang="pt-BR" sz="2400" b="1" dirty="0">
                <a:latin typeface="Comic Sans MS" panose="030F0702030302020204" pitchFamily="66" charset="0"/>
              </a:rPr>
              <a:t>DE MELHORAMENTOS EM </a:t>
            </a:r>
            <a:r>
              <a:rPr lang="pt-BR" altLang="pt-BR" sz="2400" b="1" dirty="0" smtClean="0">
                <a:latin typeface="Comic Sans MS" panose="030F0702030302020204" pitchFamily="66" charset="0"/>
              </a:rPr>
              <a:t>MORADIAS</a:t>
            </a:r>
          </a:p>
          <a:p>
            <a:pPr indent="-457200" algn="just" eaLnBrk="1" hangingPunct="1">
              <a:lnSpc>
                <a:spcPts val="3888"/>
              </a:lnSpc>
            </a:pPr>
            <a:r>
              <a:rPr lang="pt-BR" altLang="pt-BR" sz="2400" b="1" dirty="0" smtClean="0">
                <a:latin typeface="Comic Sans MS" panose="030F0702030302020204" pitchFamily="66" charset="0"/>
              </a:rPr>
              <a:t>1.7. ENTREGA DE ENXOVAIS DE RECÉM-NASCIDOS</a:t>
            </a:r>
          </a:p>
          <a:p>
            <a:pPr indent="-457200" algn="just" eaLnBrk="1" hangingPunct="1">
              <a:lnSpc>
                <a:spcPts val="3888"/>
              </a:lnSpc>
            </a:pPr>
            <a:r>
              <a:rPr lang="pt-BR" altLang="pt-BR" sz="2400" b="1" dirty="0" smtClean="0">
                <a:latin typeface="Comic Sans MS" panose="030F0702030302020204" pitchFamily="66" charset="0"/>
              </a:rPr>
              <a:t>1.8. CADASTRO GERAL SÓCIO-ECONÔMICO DAS FAMÍLIAS</a:t>
            </a:r>
            <a:endParaRPr lang="pt-BR" altLang="pt-BR" sz="2400" b="1" dirty="0">
              <a:latin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006" y="0"/>
            <a:ext cx="100838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779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666" y="622570"/>
            <a:ext cx="8587075" cy="64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69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Ademar\Documents\FOTOS E VIDEOS DE QUEIMADAS\Presente Pascoa1 21-04-1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61" y="1873182"/>
            <a:ext cx="98298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450461" y="768485"/>
            <a:ext cx="961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omic Sans MS" panose="030F0702030302020204" pitchFamily="66" charset="0"/>
              </a:rPr>
              <a:t>PÁSCOA EM QUEIMADAS – DISTRIBUIÇÃO DE 140 BRINQUEDOS DE PELÚCIA E 140 LANCHEIRAS DOADAS PELO CENTRO SAI RECIFE</a:t>
            </a:r>
            <a:endParaRPr lang="pt-B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5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Ademar\Documents\FOTOS E VIDEOS DE QUEIMADAS\Presente Pascoa 21-04-1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3581" y="-2314575"/>
            <a:ext cx="6724650" cy="121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99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9693" y="0"/>
            <a:ext cx="10691813" cy="386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368300" y="307182"/>
            <a:ext cx="842803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pt-BR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</a:t>
            </a:r>
            <a:r>
              <a:rPr lang="pt-BR" altLang="pt-BR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PARA A COMUNIDADE ESCOLAR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368300" y="1525588"/>
            <a:ext cx="9950754" cy="57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888"/>
              </a:lnSpc>
            </a:pPr>
            <a:r>
              <a:rPr lang="en-US" altLang="pt-BR" sz="2700" b="1" dirty="0" smtClean="0">
                <a:latin typeface="Comic Sans MS" panose="030F0702030302020204" pitchFamily="66" charset="0"/>
              </a:rPr>
              <a:t>2.1. SUBPROJETO </a:t>
            </a:r>
            <a:r>
              <a:rPr lang="pt-BR" altLang="pt-BR" sz="2700" b="1" dirty="0">
                <a:latin typeface="Comic Sans MS" panose="030F0702030302020204" pitchFamily="66" charset="0"/>
              </a:rPr>
              <a:t>ESCOLAR DE ARBORIZAÇÃO E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ÁGUA</a:t>
            </a:r>
            <a:endParaRPr lang="pt-BR" altLang="pt-BR" sz="27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ts val="3888"/>
              </a:lnSpc>
            </a:pPr>
            <a:r>
              <a:rPr lang="pt-BR" altLang="pt-BR" sz="2700" b="1" dirty="0" smtClean="0">
                <a:latin typeface="Comic Sans MS" panose="030F0702030302020204" pitchFamily="66" charset="0"/>
              </a:rPr>
              <a:t>2.2. SUBROJETO ESCOLAR MAIS ARTES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700" b="1" dirty="0" smtClean="0">
                <a:latin typeface="Comic Sans MS" panose="030F0702030302020204" pitchFamily="66" charset="0"/>
              </a:rPr>
              <a:t>2.2.1. SUBPROJETO </a:t>
            </a:r>
            <a:r>
              <a:rPr lang="pt-BR" altLang="pt-BR" sz="2700" b="1" dirty="0">
                <a:latin typeface="Comic Sans MS" panose="030F0702030302020204" pitchFamily="66" charset="0"/>
              </a:rPr>
              <a:t>ESCOLAR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DE HISTÓRIAS </a:t>
            </a:r>
            <a:r>
              <a:rPr lang="pt-BR" altLang="pt-BR" sz="2700" b="1" dirty="0">
                <a:latin typeface="Comic Sans MS" panose="030F0702030302020204" pitchFamily="66" charset="0"/>
              </a:rPr>
              <a:t>EM EVH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2.2.2. SUBPROJETO </a:t>
            </a:r>
            <a:r>
              <a:rPr lang="pt-BR" altLang="pt-BR" sz="2700" b="1" dirty="0">
                <a:latin typeface="Comic Sans MS" panose="030F0702030302020204" pitchFamily="66" charset="0"/>
              </a:rPr>
              <a:t>ESCOLAR DE CURSO DE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MÚSICA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700" b="1" dirty="0">
                <a:latin typeface="Comic Sans MS" panose="030F0702030302020204" pitchFamily="66" charset="0"/>
              </a:rPr>
              <a:t>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       EM </a:t>
            </a:r>
            <a:r>
              <a:rPr lang="pt-BR" altLang="pt-BR" sz="2700" b="1" dirty="0">
                <a:latin typeface="Comic Sans MS" panose="030F0702030302020204" pitchFamily="66" charset="0"/>
              </a:rPr>
              <a:t>FLAUTA DOCE E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CANTO</a:t>
            </a:r>
          </a:p>
          <a:p>
            <a:pPr eaLnBrk="1" hangingPunct="1">
              <a:lnSpc>
                <a:spcPts val="3888"/>
              </a:lnSpc>
            </a:pPr>
            <a:r>
              <a:rPr lang="pt-BR" altLang="pt-BR" sz="2700" b="1" dirty="0" smtClean="0">
                <a:latin typeface="Comic Sans MS" panose="030F0702030302020204" pitchFamily="66" charset="0"/>
              </a:rPr>
              <a:t>2.3. SUBPROJETO </a:t>
            </a:r>
            <a:r>
              <a:rPr lang="pt-BR" altLang="pt-BR" sz="2700" b="1" dirty="0">
                <a:latin typeface="Comic Sans MS" panose="030F0702030302020204" pitchFamily="66" charset="0"/>
              </a:rPr>
              <a:t>COMUNIDADE ESCOLAR COM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EVH</a:t>
            </a:r>
          </a:p>
          <a:p>
            <a:pPr eaLnBrk="1" hangingPunct="1">
              <a:lnSpc>
                <a:spcPts val="3888"/>
              </a:lnSpc>
            </a:pPr>
            <a:r>
              <a:rPr lang="pt-BR" altLang="pt-BR" sz="2700" b="1" dirty="0">
                <a:latin typeface="Comic Sans MS" panose="030F0702030302020204" pitchFamily="66" charset="0"/>
              </a:rPr>
              <a:t>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     </a:t>
            </a:r>
            <a:r>
              <a:rPr lang="pt-BR" altLang="pt-BR" sz="2700" b="1" dirty="0">
                <a:latin typeface="Comic Sans MS" panose="030F0702030302020204" pitchFamily="66" charset="0"/>
              </a:rPr>
              <a:t>COMO TEMA TRANSVERSAL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700" b="1" dirty="0" smtClean="0">
                <a:latin typeface="Comic Sans MS" panose="030F0702030302020204" pitchFamily="66" charset="0"/>
              </a:rPr>
              <a:t>2.3.1</a:t>
            </a:r>
            <a:r>
              <a:rPr lang="pt-BR" altLang="pt-BR" sz="2700" b="1" dirty="0">
                <a:latin typeface="Comic Sans MS" panose="030F0702030302020204" pitchFamily="66" charset="0"/>
              </a:rPr>
              <a:t>. CURSO DE CONSTRUÇÃO EM RETALHOS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700" b="1" dirty="0" smtClean="0">
                <a:latin typeface="Comic Sans MS" panose="030F0702030302020204" pitchFamily="66" charset="0"/>
              </a:rPr>
              <a:t>2.3.2</a:t>
            </a:r>
            <a:r>
              <a:rPr lang="pt-BR" altLang="pt-BR" sz="2700" b="1" dirty="0">
                <a:latin typeface="Comic Sans MS" panose="030F0702030302020204" pitchFamily="66" charset="0"/>
              </a:rPr>
              <a:t>. CURSO DE TRANSFORMAÇÃO DE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ALIMENTO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700" b="1" dirty="0" smtClean="0">
                <a:latin typeface="Comic Sans MS" panose="030F0702030302020204" pitchFamily="66" charset="0"/>
              </a:rPr>
              <a:t>2.4. SUBPROJETO CURSO DE EVH PARA OS </a:t>
            </a:r>
          </a:p>
          <a:p>
            <a:pPr algn="just" eaLnBrk="1" hangingPunct="1">
              <a:lnSpc>
                <a:spcPts val="3888"/>
              </a:lnSpc>
            </a:pPr>
            <a:r>
              <a:rPr lang="pt-BR" altLang="pt-BR" sz="2700" b="1" dirty="0">
                <a:latin typeface="Comic Sans MS" panose="030F0702030302020204" pitchFamily="66" charset="0"/>
              </a:rPr>
              <a:t> </a:t>
            </a:r>
            <a:r>
              <a:rPr lang="pt-BR" altLang="pt-BR" sz="2700" b="1" dirty="0" smtClean="0">
                <a:latin typeface="Comic Sans MS" panose="030F0702030302020204" pitchFamily="66" charset="0"/>
              </a:rPr>
              <a:t>     PROFESSORES DE QUEIMADAS EM 2019</a:t>
            </a:r>
            <a:endParaRPr lang="pt-BR" altLang="pt-BR" sz="2700" b="1" dirty="0">
              <a:latin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311150" y="393700"/>
            <a:ext cx="10058399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913"/>
              </a:lnSpc>
            </a:pPr>
            <a:r>
              <a:rPr lang="pt-BR" altLang="pt-BR" sz="2700" b="1" dirty="0" smtClean="0">
                <a:latin typeface="Comic Sans MS" panose="030F0702030302020204" pitchFamily="66" charset="0"/>
              </a:rPr>
              <a:t>VISÃO GERAL DA COMUNIDADE QUEIMADAS</a:t>
            </a:r>
            <a:endParaRPr lang="pt-BR" altLang="pt-BR" sz="2700" b="1" dirty="0">
              <a:latin typeface="Comic Sans MS" panose="030F0702030302020204" pitchFamily="66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150" y="2142792"/>
            <a:ext cx="10080000" cy="5040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672" y="1477461"/>
            <a:ext cx="1007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8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85" y="1245064"/>
            <a:ext cx="100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0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133" y="1298971"/>
            <a:ext cx="10080000" cy="5040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91134" y="447472"/>
            <a:ext cx="100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algn="ctr" eaLnBrk="1" hangingPunct="1"/>
            <a:r>
              <a:rPr lang="pt-BR" altLang="pt-BR" b="1" dirty="0">
                <a:latin typeface="Comic Sans MS" panose="030F0702030302020204" pitchFamily="66" charset="0"/>
              </a:rPr>
              <a:t>1.1. REUNIÃO DO LEVANTAMENTO DOS PROBLEMAS </a:t>
            </a:r>
            <a:r>
              <a:rPr lang="pt-BR" altLang="pt-BR" b="1" dirty="0" smtClean="0">
                <a:latin typeface="Comic Sans MS" panose="030F0702030302020204" pitchFamily="66" charset="0"/>
              </a:rPr>
              <a:t>DE QUEIMADAS </a:t>
            </a:r>
          </a:p>
          <a:p>
            <a:pPr indent="-457200" algn="ctr" eaLnBrk="1" hangingPunct="1"/>
            <a:r>
              <a:rPr lang="pt-BR" altLang="pt-BR" b="1" dirty="0" smtClean="0">
                <a:latin typeface="Comic Sans MS" panose="030F0702030302020204" pitchFamily="66" charset="0"/>
              </a:rPr>
              <a:t>JUNTO </a:t>
            </a:r>
            <a:r>
              <a:rPr lang="pt-BR" altLang="pt-BR" b="1" dirty="0">
                <a:latin typeface="Comic Sans MS" panose="030F0702030302020204" pitchFamily="66" charset="0"/>
              </a:rPr>
              <a:t>COM A COMUNIDADE EM JAN/2018</a:t>
            </a:r>
          </a:p>
        </p:txBody>
      </p:sp>
    </p:spTree>
    <p:extLst>
      <p:ext uri="{BB962C8B-B14F-4D97-AF65-F5344CB8AC3E}">
        <p14:creationId xmlns:p14="http://schemas.microsoft.com/office/powerpoint/2010/main" xmlns="" val="7095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ação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1514</TotalTime>
  <Words>726</Words>
  <Application>Microsoft Office PowerPoint</Application>
  <PresentationFormat>Custom</PresentationFormat>
  <Paragraphs>109</Paragraphs>
  <Slides>43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Integração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Marlucia</dc:creator>
  <cp:lastModifiedBy>Fernanda Medeiros</cp:lastModifiedBy>
  <cp:revision>102</cp:revision>
  <dcterms:modified xsi:type="dcterms:W3CDTF">2019-07-15T15:38:50Z</dcterms:modified>
</cp:coreProperties>
</file>